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A99662F-D257-499A-9692-2A057A2003D8}">
  <a:tblStyle styleId="{8A99662F-D257-499A-9692-2A057A2003D8}" styleName="Table_0">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97ae59e200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g97ae59e200_0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97ae59e200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g97ae59e200_1_2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97ae59e200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g97ae59e200_1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5" name="Google Shape;16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9888189b2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g9888189b2d_0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9888189b2d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7" name="Google Shape;177;g9888189b2d_0_11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 name="Google Shape;182;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9888189b2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g9888189b2d_0_2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9888189b2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9" name="Google Shape;199;g9888189b2d_0_2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9888189b2d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g9888189b2d_0_4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9888189b2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1" name="Google Shape;211;g9888189b2d_0_3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9888189b2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7" name="Google Shape;217;g9888189b2d_0_4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9888189b2d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3" name="Google Shape;223;g9888189b2d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9" name="Google Shape;229;p1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98d02ecc52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 name="Google Shape;95;g98d02ecc52_0_1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98d02ecc52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g98d02ecc52_0_2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9888189b2d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g9888189b2d_0_8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97ae59e2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g97ae59e200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97ae59e20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g97ae59e200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98d02ecc5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5" name="Google Shape;125;g98d02ecc5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97ae59e200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1" name="Google Shape;131;g97ae59e200_1_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6" name="Google Shape;26;p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 name="Google Shape;27;p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8" name="Google Shape;28;p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5" name="Google Shape;35;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txBox="1">
            <a:spLocks noGrp="1"/>
          </p:cNvSpPr>
          <p:nvPr>
            <p:ph type="ctrTitle"/>
          </p:nvPr>
        </p:nvSpPr>
        <p:spPr>
          <a:xfrm>
            <a:off x="519000" y="1187850"/>
            <a:ext cx="11154000" cy="2227500"/>
          </a:xfrm>
          <a:prstGeom prst="rect">
            <a:avLst/>
          </a:prstGeom>
          <a:noFill/>
          <a:ln>
            <a:noFill/>
          </a:ln>
        </p:spPr>
        <p:txBody>
          <a:bodyPr spcFirstLastPara="1" wrap="square" lIns="91425" tIns="45700" rIns="91425" bIns="45700" anchor="b" anchorCtr="0">
            <a:noAutofit/>
          </a:bodyPr>
          <a:lstStyle/>
          <a:p>
            <a:pPr marL="0" lvl="0" indent="0" algn="ctr" rtl="0">
              <a:lnSpc>
                <a:spcPct val="150000"/>
              </a:lnSpc>
              <a:spcBef>
                <a:spcPts val="0"/>
              </a:spcBef>
              <a:spcAft>
                <a:spcPts val="0"/>
              </a:spcAft>
              <a:buClr>
                <a:schemeClr val="dk1"/>
              </a:buClr>
              <a:buSzPts val="4860"/>
              <a:buFont typeface="Times New Roman"/>
              <a:buNone/>
            </a:pPr>
            <a:r>
              <a:rPr lang="en-US" sz="4460" b="1">
                <a:latin typeface="Times New Roman"/>
                <a:ea typeface="Times New Roman"/>
                <a:cs typeface="Times New Roman"/>
                <a:sym typeface="Times New Roman"/>
              </a:rPr>
              <a:t>FACIAL RECOGNITION ATTENDANCE</a:t>
            </a:r>
            <a:endParaRPr sz="4460" b="1">
              <a:latin typeface="Times New Roman"/>
              <a:ea typeface="Times New Roman"/>
              <a:cs typeface="Times New Roman"/>
              <a:sym typeface="Times New Roman"/>
            </a:endParaRPr>
          </a:p>
        </p:txBody>
      </p:sp>
      <p:sp>
        <p:nvSpPr>
          <p:cNvPr id="85" name="Google Shape;85;p13"/>
          <p:cNvSpPr txBox="1"/>
          <p:nvPr/>
        </p:nvSpPr>
        <p:spPr>
          <a:xfrm>
            <a:off x="334075" y="5039100"/>
            <a:ext cx="6496200" cy="140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latin typeface="Times New Roman"/>
                <a:ea typeface="Times New Roman"/>
                <a:cs typeface="Times New Roman"/>
                <a:sym typeface="Times New Roman"/>
              </a:rPr>
              <a:t>GUIDED BY:</a:t>
            </a:r>
            <a:endParaRPr sz="2000">
              <a:latin typeface="Times New Roman"/>
              <a:ea typeface="Times New Roman"/>
              <a:cs typeface="Times New Roman"/>
              <a:sym typeface="Times New Roman"/>
            </a:endParaRPr>
          </a:p>
          <a:p>
            <a:pPr marL="0" lvl="0" indent="0" algn="l" rtl="0">
              <a:spcBef>
                <a:spcPts val="0"/>
              </a:spcBef>
              <a:spcAft>
                <a:spcPts val="0"/>
              </a:spcAft>
              <a:buNone/>
            </a:pPr>
            <a:r>
              <a:rPr lang="en-US" sz="2000">
                <a:latin typeface="Times New Roman"/>
                <a:ea typeface="Times New Roman"/>
                <a:cs typeface="Times New Roman"/>
                <a:sym typeface="Times New Roman"/>
              </a:rPr>
              <a:t>Lt.Dr.D.Antony Arul Raj M.Sc.,(CS).,MPhil.,PGDCE.,PhD.,</a:t>
            </a:r>
            <a:endParaRPr sz="2000">
              <a:latin typeface="Times New Roman"/>
              <a:ea typeface="Times New Roman"/>
              <a:cs typeface="Times New Roman"/>
              <a:sym typeface="Times New Roman"/>
            </a:endParaRPr>
          </a:p>
          <a:p>
            <a:pPr marL="0" lvl="0" indent="0" algn="l" rtl="0">
              <a:spcBef>
                <a:spcPts val="0"/>
              </a:spcBef>
              <a:spcAft>
                <a:spcPts val="0"/>
              </a:spcAft>
              <a:buNone/>
            </a:pPr>
            <a:r>
              <a:rPr lang="en-US" sz="2000">
                <a:latin typeface="Times New Roman"/>
                <a:ea typeface="Times New Roman"/>
                <a:cs typeface="Times New Roman"/>
                <a:sym typeface="Times New Roman"/>
              </a:rPr>
              <a:t>Associate Professor</a:t>
            </a:r>
            <a:endParaRPr sz="2000">
              <a:latin typeface="Times New Roman"/>
              <a:ea typeface="Times New Roman"/>
              <a:cs typeface="Times New Roman"/>
              <a:sym typeface="Times New Roman"/>
            </a:endParaRPr>
          </a:p>
          <a:p>
            <a:pPr marL="0" lvl="0" indent="0" algn="l" rtl="0">
              <a:spcBef>
                <a:spcPts val="0"/>
              </a:spcBef>
              <a:spcAft>
                <a:spcPts val="0"/>
              </a:spcAft>
              <a:buNone/>
            </a:pPr>
            <a:r>
              <a:rPr lang="en-US" sz="2000">
                <a:latin typeface="Times New Roman"/>
                <a:ea typeface="Times New Roman"/>
                <a:cs typeface="Times New Roman"/>
                <a:sym typeface="Times New Roman"/>
              </a:rPr>
              <a:t>Department of Software Systems</a:t>
            </a:r>
            <a:endParaRPr sz="2000">
              <a:latin typeface="Times New Roman"/>
              <a:ea typeface="Times New Roman"/>
              <a:cs typeface="Times New Roman"/>
              <a:sym typeface="Times New Roman"/>
            </a:endParaRPr>
          </a:p>
        </p:txBody>
      </p:sp>
      <p:sp>
        <p:nvSpPr>
          <p:cNvPr id="86" name="Google Shape;86;p13"/>
          <p:cNvSpPr txBox="1"/>
          <p:nvPr/>
        </p:nvSpPr>
        <p:spPr>
          <a:xfrm>
            <a:off x="8108625" y="5039100"/>
            <a:ext cx="3693600" cy="140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latin typeface="Times New Roman"/>
                <a:ea typeface="Times New Roman"/>
                <a:cs typeface="Times New Roman"/>
                <a:sym typeface="Times New Roman"/>
              </a:rPr>
              <a:t>DONE BY</a:t>
            </a:r>
            <a:endParaRPr sz="2000">
              <a:latin typeface="Times New Roman"/>
              <a:ea typeface="Times New Roman"/>
              <a:cs typeface="Times New Roman"/>
              <a:sym typeface="Times New Roman"/>
            </a:endParaRPr>
          </a:p>
          <a:p>
            <a:pPr marL="0" lvl="0" indent="0" algn="l" rtl="0">
              <a:spcBef>
                <a:spcPts val="0"/>
              </a:spcBef>
              <a:spcAft>
                <a:spcPts val="0"/>
              </a:spcAft>
              <a:buNone/>
            </a:pPr>
            <a:r>
              <a:rPr lang="en-US" sz="2000">
                <a:latin typeface="Times New Roman"/>
                <a:ea typeface="Times New Roman"/>
                <a:cs typeface="Times New Roman"/>
                <a:sym typeface="Times New Roman"/>
              </a:rPr>
              <a:t>Uvan Sankar K</a:t>
            </a:r>
            <a:endParaRPr sz="2000">
              <a:latin typeface="Times New Roman"/>
              <a:ea typeface="Times New Roman"/>
              <a:cs typeface="Times New Roman"/>
              <a:sym typeface="Times New Roman"/>
            </a:endParaRPr>
          </a:p>
          <a:p>
            <a:pPr marL="0" lvl="0" indent="0" algn="l" rtl="0">
              <a:spcBef>
                <a:spcPts val="0"/>
              </a:spcBef>
              <a:spcAft>
                <a:spcPts val="0"/>
              </a:spcAft>
              <a:buNone/>
            </a:pPr>
            <a:r>
              <a:rPr lang="en-US" sz="2000">
                <a:latin typeface="Times New Roman"/>
                <a:ea typeface="Times New Roman"/>
                <a:cs typeface="Times New Roman"/>
                <a:sym typeface="Times New Roman"/>
              </a:rPr>
              <a:t>17MSS059</a:t>
            </a:r>
            <a:endParaRPr sz="2000">
              <a:latin typeface="Times New Roman"/>
              <a:ea typeface="Times New Roman"/>
              <a:cs typeface="Times New Roman"/>
              <a:sym typeface="Times New Roman"/>
            </a:endParaRPr>
          </a:p>
          <a:p>
            <a:pPr marL="0" lvl="0" indent="0" algn="l" rtl="0">
              <a:spcBef>
                <a:spcPts val="0"/>
              </a:spcBef>
              <a:spcAft>
                <a:spcPts val="0"/>
              </a:spcAft>
              <a:buNone/>
            </a:pPr>
            <a:r>
              <a:rPr lang="en-US" sz="2000">
                <a:latin typeface="Times New Roman"/>
                <a:ea typeface="Times New Roman"/>
                <a:cs typeface="Times New Roman"/>
                <a:sym typeface="Times New Roman"/>
              </a:rPr>
              <a:t>Department of Software Systems</a:t>
            </a:r>
            <a:endParaRPr sz="20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2"/>
          <p:cNvSpPr txBox="1">
            <a:spLocks noGrp="1"/>
          </p:cNvSpPr>
          <p:nvPr>
            <p:ph type="title"/>
          </p:nvPr>
        </p:nvSpPr>
        <p:spPr>
          <a:xfrm>
            <a:off x="838200" y="0"/>
            <a:ext cx="10515600" cy="1531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sz="4000" b="1">
                <a:latin typeface="Times New Roman"/>
                <a:ea typeface="Times New Roman"/>
                <a:cs typeface="Times New Roman"/>
                <a:sym typeface="Times New Roman"/>
              </a:rPr>
              <a:t>FACE RECOGNITION - WORKING OF LBPH ALGORITHM</a:t>
            </a:r>
            <a:endParaRPr sz="4000" b="1">
              <a:latin typeface="Times New Roman"/>
              <a:ea typeface="Times New Roman"/>
              <a:cs typeface="Times New Roman"/>
              <a:sym typeface="Times New Roman"/>
            </a:endParaRPr>
          </a:p>
        </p:txBody>
      </p:sp>
      <p:sp>
        <p:nvSpPr>
          <p:cNvPr id="141" name="Google Shape;141;p22"/>
          <p:cNvSpPr txBox="1">
            <a:spLocks noGrp="1"/>
          </p:cNvSpPr>
          <p:nvPr>
            <p:ph type="body" idx="1"/>
          </p:nvPr>
        </p:nvSpPr>
        <p:spPr>
          <a:xfrm>
            <a:off x="321475" y="1428200"/>
            <a:ext cx="11465700" cy="5181600"/>
          </a:xfrm>
          <a:prstGeom prst="rect">
            <a:avLst/>
          </a:prstGeom>
          <a:noFill/>
          <a:ln>
            <a:noFill/>
          </a:ln>
        </p:spPr>
        <p:txBody>
          <a:bodyPr spcFirstLastPara="1" wrap="square" lIns="91425" tIns="45700" rIns="91425" bIns="45700" anchor="t" anchorCtr="0">
            <a:noAutofit/>
          </a:bodyPr>
          <a:lstStyle/>
          <a:p>
            <a:pPr marL="457200" lvl="0" indent="-368300" algn="just" rtl="0">
              <a:lnSpc>
                <a:spcPct val="150000"/>
              </a:lnSpc>
              <a:spcBef>
                <a:spcPts val="1000"/>
              </a:spcBef>
              <a:spcAft>
                <a:spcPts val="0"/>
              </a:spcAft>
              <a:buSzPts val="2200"/>
              <a:buFont typeface="Times New Roman"/>
              <a:buChar char="•"/>
            </a:pPr>
            <a:r>
              <a:rPr lang="en-US" sz="2200">
                <a:latin typeface="Times New Roman"/>
                <a:ea typeface="Times New Roman"/>
                <a:cs typeface="Times New Roman"/>
                <a:sym typeface="Times New Roman"/>
              </a:rPr>
              <a:t>Local Binary Patterns Histogram (LBPH) is a simple yet very efficient texture operator which labels the pixels of an image by thresholding the neighborhood of each pixel and considers the result as a binary number. </a:t>
            </a:r>
            <a:endParaRPr sz="2200">
              <a:latin typeface="Times New Roman"/>
              <a:ea typeface="Times New Roman"/>
              <a:cs typeface="Times New Roman"/>
              <a:sym typeface="Times New Roman"/>
            </a:endParaRPr>
          </a:p>
          <a:p>
            <a:pPr marL="457200" lvl="0" indent="-368300" algn="just" rtl="0">
              <a:lnSpc>
                <a:spcPct val="150000"/>
              </a:lnSpc>
              <a:spcBef>
                <a:spcPts val="0"/>
              </a:spcBef>
              <a:spcAft>
                <a:spcPts val="0"/>
              </a:spcAft>
              <a:buSzPts val="2200"/>
              <a:buFont typeface="Times New Roman"/>
              <a:buChar char="•"/>
            </a:pPr>
            <a:r>
              <a:rPr lang="en-US" sz="2200">
                <a:latin typeface="Times New Roman"/>
                <a:ea typeface="Times New Roman"/>
                <a:cs typeface="Times New Roman"/>
                <a:sym typeface="Times New Roman"/>
              </a:rPr>
              <a:t>LBPH Algorithm works in 5 steps:</a:t>
            </a:r>
            <a:endParaRPr sz="2200">
              <a:latin typeface="Times New Roman"/>
              <a:ea typeface="Times New Roman"/>
              <a:cs typeface="Times New Roman"/>
              <a:sym typeface="Times New Roman"/>
            </a:endParaRPr>
          </a:p>
          <a:p>
            <a:pPr marL="457200" lvl="0" indent="0" algn="just" rtl="0">
              <a:lnSpc>
                <a:spcPct val="150000"/>
              </a:lnSpc>
              <a:spcBef>
                <a:spcPts val="1000"/>
              </a:spcBef>
              <a:spcAft>
                <a:spcPts val="0"/>
              </a:spcAft>
              <a:buNone/>
            </a:pPr>
            <a:r>
              <a:rPr lang="en-US" sz="2200">
                <a:latin typeface="Times New Roman"/>
                <a:ea typeface="Times New Roman"/>
                <a:cs typeface="Times New Roman"/>
                <a:sym typeface="Times New Roman"/>
              </a:rPr>
              <a:t>1. Parameters</a:t>
            </a:r>
            <a:endParaRPr sz="2200">
              <a:latin typeface="Times New Roman"/>
              <a:ea typeface="Times New Roman"/>
              <a:cs typeface="Times New Roman"/>
              <a:sym typeface="Times New Roman"/>
            </a:endParaRPr>
          </a:p>
          <a:p>
            <a:pPr marL="457200" lvl="0" indent="0" algn="just" rtl="0">
              <a:lnSpc>
                <a:spcPct val="150000"/>
              </a:lnSpc>
              <a:spcBef>
                <a:spcPts val="1000"/>
              </a:spcBef>
              <a:spcAft>
                <a:spcPts val="0"/>
              </a:spcAft>
              <a:buNone/>
            </a:pPr>
            <a:r>
              <a:rPr lang="en-US" sz="2200">
                <a:latin typeface="Times New Roman"/>
                <a:ea typeface="Times New Roman"/>
                <a:cs typeface="Times New Roman"/>
                <a:sym typeface="Times New Roman"/>
              </a:rPr>
              <a:t>2. Training the Algorithm</a:t>
            </a:r>
            <a:endParaRPr sz="2200">
              <a:latin typeface="Times New Roman"/>
              <a:ea typeface="Times New Roman"/>
              <a:cs typeface="Times New Roman"/>
              <a:sym typeface="Times New Roman"/>
            </a:endParaRPr>
          </a:p>
          <a:p>
            <a:pPr marL="457200" lvl="0" indent="0" algn="just" rtl="0">
              <a:lnSpc>
                <a:spcPct val="150000"/>
              </a:lnSpc>
              <a:spcBef>
                <a:spcPts val="1000"/>
              </a:spcBef>
              <a:spcAft>
                <a:spcPts val="0"/>
              </a:spcAft>
              <a:buNone/>
            </a:pPr>
            <a:r>
              <a:rPr lang="en-US" sz="2200">
                <a:latin typeface="Times New Roman"/>
                <a:ea typeface="Times New Roman"/>
                <a:cs typeface="Times New Roman"/>
                <a:sym typeface="Times New Roman"/>
              </a:rPr>
              <a:t>3. Applying the LBPH Operation</a:t>
            </a:r>
            <a:endParaRPr sz="2200">
              <a:latin typeface="Times New Roman"/>
              <a:ea typeface="Times New Roman"/>
              <a:cs typeface="Times New Roman"/>
              <a:sym typeface="Times New Roman"/>
            </a:endParaRPr>
          </a:p>
          <a:p>
            <a:pPr marL="457200" lvl="0" indent="0" algn="just" rtl="0">
              <a:lnSpc>
                <a:spcPct val="150000"/>
              </a:lnSpc>
              <a:spcBef>
                <a:spcPts val="1000"/>
              </a:spcBef>
              <a:spcAft>
                <a:spcPts val="0"/>
              </a:spcAft>
              <a:buNone/>
            </a:pPr>
            <a:r>
              <a:rPr lang="en-US" sz="2200">
                <a:latin typeface="Times New Roman"/>
                <a:ea typeface="Times New Roman"/>
                <a:cs typeface="Times New Roman"/>
                <a:sym typeface="Times New Roman"/>
              </a:rPr>
              <a:t>4. Extracting the Histogram</a:t>
            </a:r>
            <a:endParaRPr sz="2200">
              <a:latin typeface="Times New Roman"/>
              <a:ea typeface="Times New Roman"/>
              <a:cs typeface="Times New Roman"/>
              <a:sym typeface="Times New Roman"/>
            </a:endParaRPr>
          </a:p>
          <a:p>
            <a:pPr marL="457200" lvl="0" indent="0" algn="just" rtl="0">
              <a:lnSpc>
                <a:spcPct val="150000"/>
              </a:lnSpc>
              <a:spcBef>
                <a:spcPts val="1000"/>
              </a:spcBef>
              <a:spcAft>
                <a:spcPts val="0"/>
              </a:spcAft>
              <a:buNone/>
            </a:pPr>
            <a:r>
              <a:rPr lang="en-US" sz="2200">
                <a:latin typeface="Times New Roman"/>
                <a:ea typeface="Times New Roman"/>
                <a:cs typeface="Times New Roman"/>
                <a:sym typeface="Times New Roman"/>
              </a:rPr>
              <a:t>5. Performing the Face Recognition</a:t>
            </a:r>
            <a:endParaRPr sz="22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title"/>
          </p:nvPr>
        </p:nvSpPr>
        <p:spPr>
          <a:xfrm>
            <a:off x="838200" y="0"/>
            <a:ext cx="10515600" cy="1531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sz="4000" b="1">
                <a:latin typeface="Times New Roman"/>
                <a:ea typeface="Times New Roman"/>
                <a:cs typeface="Times New Roman"/>
                <a:sym typeface="Times New Roman"/>
              </a:rPr>
              <a:t>FACE RECOGNITION - WORKING OF LBPH ALGORITHM</a:t>
            </a:r>
            <a:endParaRPr sz="4000" b="1">
              <a:latin typeface="Times New Roman"/>
              <a:ea typeface="Times New Roman"/>
              <a:cs typeface="Times New Roman"/>
              <a:sym typeface="Times New Roman"/>
            </a:endParaRPr>
          </a:p>
        </p:txBody>
      </p:sp>
      <p:sp>
        <p:nvSpPr>
          <p:cNvPr id="147" name="Google Shape;147;p23"/>
          <p:cNvSpPr txBox="1">
            <a:spLocks noGrp="1"/>
          </p:cNvSpPr>
          <p:nvPr>
            <p:ph type="body" idx="1"/>
          </p:nvPr>
        </p:nvSpPr>
        <p:spPr>
          <a:xfrm>
            <a:off x="321475" y="1428200"/>
            <a:ext cx="11465700" cy="5181600"/>
          </a:xfrm>
          <a:prstGeom prst="rect">
            <a:avLst/>
          </a:prstGeom>
          <a:noFill/>
          <a:ln>
            <a:noFill/>
          </a:ln>
        </p:spPr>
        <p:txBody>
          <a:bodyPr spcFirstLastPara="1" wrap="square" lIns="91425" tIns="45700" rIns="91425" bIns="45700" anchor="t" anchorCtr="0">
            <a:noAutofit/>
          </a:bodyPr>
          <a:lstStyle/>
          <a:p>
            <a:pPr marL="457200" lvl="0" indent="-374650" algn="just" rtl="0">
              <a:lnSpc>
                <a:spcPct val="150000"/>
              </a:lnSpc>
              <a:spcBef>
                <a:spcPts val="1000"/>
              </a:spcBef>
              <a:spcAft>
                <a:spcPts val="0"/>
              </a:spcAft>
              <a:buSzPts val="2300"/>
              <a:buFont typeface="Times New Roman"/>
              <a:buChar char="•"/>
            </a:pPr>
            <a:r>
              <a:rPr lang="en-US" sz="2300">
                <a:latin typeface="Times New Roman"/>
                <a:ea typeface="Times New Roman"/>
                <a:cs typeface="Times New Roman"/>
                <a:sym typeface="Times New Roman"/>
              </a:rPr>
              <a:t>Takes 3 x 3 Pixels sliding window</a:t>
            </a:r>
            <a:endParaRPr sz="2300">
              <a:latin typeface="Times New Roman"/>
              <a:ea typeface="Times New Roman"/>
              <a:cs typeface="Times New Roman"/>
              <a:sym typeface="Times New Roman"/>
            </a:endParaRPr>
          </a:p>
          <a:p>
            <a:pPr marL="457200" lvl="0" indent="-374650" algn="just" rtl="0">
              <a:lnSpc>
                <a:spcPct val="150000"/>
              </a:lnSpc>
              <a:spcBef>
                <a:spcPts val="0"/>
              </a:spcBef>
              <a:spcAft>
                <a:spcPts val="0"/>
              </a:spcAft>
              <a:buSzPts val="2300"/>
              <a:buFont typeface="Times New Roman"/>
              <a:buChar char="•"/>
            </a:pPr>
            <a:r>
              <a:rPr lang="en-US" sz="2300">
                <a:latin typeface="Times New Roman"/>
                <a:ea typeface="Times New Roman"/>
                <a:cs typeface="Times New Roman"/>
                <a:sym typeface="Times New Roman"/>
              </a:rPr>
              <a:t>If Neighbour Pixel Value &gt; Threshold, then 1</a:t>
            </a:r>
            <a:endParaRPr sz="2300">
              <a:latin typeface="Times New Roman"/>
              <a:ea typeface="Times New Roman"/>
              <a:cs typeface="Times New Roman"/>
              <a:sym typeface="Times New Roman"/>
            </a:endParaRPr>
          </a:p>
          <a:p>
            <a:pPr marL="457200" lvl="0" indent="-374650" algn="just" rtl="0">
              <a:lnSpc>
                <a:spcPct val="150000"/>
              </a:lnSpc>
              <a:spcBef>
                <a:spcPts val="0"/>
              </a:spcBef>
              <a:spcAft>
                <a:spcPts val="0"/>
              </a:spcAft>
              <a:buSzPts val="2300"/>
              <a:buFont typeface="Times New Roman"/>
              <a:buChar char="•"/>
            </a:pPr>
            <a:r>
              <a:rPr lang="en-US" sz="2300">
                <a:latin typeface="Times New Roman"/>
                <a:ea typeface="Times New Roman"/>
                <a:cs typeface="Times New Roman"/>
                <a:sym typeface="Times New Roman"/>
              </a:rPr>
              <a:t>If Neighbour Pixel Value &lt; Threshold, then 0</a:t>
            </a:r>
            <a:endParaRPr sz="2300">
              <a:latin typeface="Times New Roman"/>
              <a:ea typeface="Times New Roman"/>
              <a:cs typeface="Times New Roman"/>
              <a:sym typeface="Times New Roman"/>
            </a:endParaRPr>
          </a:p>
          <a:p>
            <a:pPr marL="457200" lvl="0" indent="-374650" algn="just" rtl="0">
              <a:lnSpc>
                <a:spcPct val="150000"/>
              </a:lnSpc>
              <a:spcBef>
                <a:spcPts val="0"/>
              </a:spcBef>
              <a:spcAft>
                <a:spcPts val="0"/>
              </a:spcAft>
              <a:buSzPts val="2300"/>
              <a:buFont typeface="Times New Roman"/>
              <a:buChar char="•"/>
            </a:pPr>
            <a:r>
              <a:rPr lang="en-US" sz="2300">
                <a:latin typeface="Times New Roman"/>
                <a:ea typeface="Times New Roman"/>
                <a:cs typeface="Times New Roman"/>
                <a:sym typeface="Times New Roman"/>
              </a:rPr>
              <a:t>Convert Binary to Decimal</a:t>
            </a:r>
            <a:endParaRPr sz="2300">
              <a:latin typeface="Times New Roman"/>
              <a:ea typeface="Times New Roman"/>
              <a:cs typeface="Times New Roman"/>
              <a:sym typeface="Times New Roman"/>
            </a:endParaRPr>
          </a:p>
          <a:p>
            <a:pPr marL="457200" lvl="0" indent="-374650" algn="just" rtl="0">
              <a:lnSpc>
                <a:spcPct val="150000"/>
              </a:lnSpc>
              <a:spcBef>
                <a:spcPts val="0"/>
              </a:spcBef>
              <a:spcAft>
                <a:spcPts val="0"/>
              </a:spcAft>
              <a:buSzPts val="2300"/>
              <a:buFont typeface="Times New Roman"/>
              <a:buChar char="•"/>
            </a:pPr>
            <a:r>
              <a:rPr lang="en-US" sz="2300">
                <a:latin typeface="Times New Roman"/>
                <a:ea typeface="Times New Roman"/>
                <a:cs typeface="Times New Roman"/>
                <a:sym typeface="Times New Roman"/>
              </a:rPr>
              <a:t>The 141 Decimal value by itself is a pixel value of the original image.</a:t>
            </a:r>
            <a:endParaRPr sz="2300">
              <a:latin typeface="Times New Roman"/>
              <a:ea typeface="Times New Roman"/>
              <a:cs typeface="Times New Roman"/>
              <a:sym typeface="Times New Roman"/>
            </a:endParaRPr>
          </a:p>
        </p:txBody>
      </p:sp>
      <p:pic>
        <p:nvPicPr>
          <p:cNvPr id="148" name="Google Shape;148;p23"/>
          <p:cNvPicPr preferRelativeResize="0"/>
          <p:nvPr/>
        </p:nvPicPr>
        <p:blipFill>
          <a:blip r:embed="rId3">
            <a:alphaModFix/>
          </a:blip>
          <a:stretch>
            <a:fillRect/>
          </a:stretch>
        </p:blipFill>
        <p:spPr>
          <a:xfrm>
            <a:off x="2010004" y="4386475"/>
            <a:ext cx="8172001" cy="2278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838200" y="0"/>
            <a:ext cx="10515600" cy="1531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sz="4000" b="1">
                <a:latin typeface="Times New Roman"/>
                <a:ea typeface="Times New Roman"/>
                <a:cs typeface="Times New Roman"/>
                <a:sym typeface="Times New Roman"/>
              </a:rPr>
              <a:t>FACE RECOGNITION - WORKING OF LBPH ALGORITHM</a:t>
            </a:r>
            <a:endParaRPr sz="4000" b="1">
              <a:latin typeface="Times New Roman"/>
              <a:ea typeface="Times New Roman"/>
              <a:cs typeface="Times New Roman"/>
              <a:sym typeface="Times New Roman"/>
            </a:endParaRPr>
          </a:p>
        </p:txBody>
      </p:sp>
      <p:sp>
        <p:nvSpPr>
          <p:cNvPr id="154" name="Google Shape;154;p24"/>
          <p:cNvSpPr txBox="1">
            <a:spLocks noGrp="1"/>
          </p:cNvSpPr>
          <p:nvPr>
            <p:ph type="body" idx="1"/>
          </p:nvPr>
        </p:nvSpPr>
        <p:spPr>
          <a:xfrm>
            <a:off x="262650" y="1373450"/>
            <a:ext cx="11666700" cy="5319900"/>
          </a:xfrm>
          <a:prstGeom prst="rect">
            <a:avLst/>
          </a:prstGeom>
          <a:noFill/>
          <a:ln>
            <a:noFill/>
          </a:ln>
        </p:spPr>
        <p:txBody>
          <a:bodyPr spcFirstLastPara="1" wrap="square" lIns="91425" tIns="45700" rIns="91425" bIns="45700" anchor="t" anchorCtr="0">
            <a:noAutofit/>
          </a:bodyPr>
          <a:lstStyle/>
          <a:p>
            <a:pPr marL="457200" lvl="0" indent="-361950" algn="just" rtl="0">
              <a:lnSpc>
                <a:spcPct val="150000"/>
              </a:lnSpc>
              <a:spcBef>
                <a:spcPts val="1000"/>
              </a:spcBef>
              <a:spcAft>
                <a:spcPts val="0"/>
              </a:spcAft>
              <a:buSzPts val="2100"/>
              <a:buFont typeface="Times New Roman"/>
              <a:buChar char="•"/>
            </a:pPr>
            <a:r>
              <a:rPr lang="en-US" sz="2100" dirty="0">
                <a:latin typeface="Times New Roman"/>
                <a:ea typeface="Times New Roman"/>
                <a:cs typeface="Times New Roman"/>
                <a:sym typeface="Times New Roman"/>
              </a:rPr>
              <a:t>Then, we convert it to histogram and concatenate each histogram to create a new and bigger histogram.</a:t>
            </a:r>
            <a:endParaRPr sz="2100" dirty="0">
              <a:latin typeface="Times New Roman"/>
              <a:ea typeface="Times New Roman"/>
              <a:cs typeface="Times New Roman"/>
              <a:sym typeface="Times New Roman"/>
            </a:endParaRPr>
          </a:p>
          <a:p>
            <a:pPr marL="457200" lvl="0" indent="-361950" algn="just" rtl="0">
              <a:lnSpc>
                <a:spcPct val="150000"/>
              </a:lnSpc>
              <a:spcBef>
                <a:spcPts val="0"/>
              </a:spcBef>
              <a:spcAft>
                <a:spcPts val="0"/>
              </a:spcAft>
              <a:buSzPts val="2100"/>
              <a:buFont typeface="Times New Roman"/>
              <a:buChar char="•"/>
            </a:pPr>
            <a:r>
              <a:rPr lang="en-US" sz="2100" dirty="0">
                <a:latin typeface="Times New Roman"/>
                <a:ea typeface="Times New Roman"/>
                <a:cs typeface="Times New Roman"/>
                <a:sym typeface="Times New Roman"/>
              </a:rPr>
              <a:t>The final histogram represents the characteristics of the original image. </a:t>
            </a:r>
            <a:endParaRPr sz="2100" dirty="0">
              <a:latin typeface="Times New Roman"/>
              <a:ea typeface="Times New Roman"/>
              <a:cs typeface="Times New Roman"/>
              <a:sym typeface="Times New Roman"/>
            </a:endParaRPr>
          </a:p>
          <a:p>
            <a:pPr marL="457200" lvl="0" indent="-361950" algn="just" rtl="0">
              <a:lnSpc>
                <a:spcPct val="150000"/>
              </a:lnSpc>
              <a:spcBef>
                <a:spcPts val="0"/>
              </a:spcBef>
              <a:spcAft>
                <a:spcPts val="0"/>
              </a:spcAft>
              <a:buSzPts val="2100"/>
              <a:buFont typeface="Times New Roman"/>
              <a:buChar char="•"/>
            </a:pPr>
            <a:r>
              <a:rPr lang="en-US" sz="2100" dirty="0">
                <a:latin typeface="Times New Roman"/>
                <a:ea typeface="Times New Roman"/>
                <a:cs typeface="Times New Roman"/>
                <a:sym typeface="Times New Roman"/>
              </a:rPr>
              <a:t>When performing face recognition, the final histogram is extracted from the input image and is then compared with the existing ones by calculating the distance between two histograms using Euclidean distance.</a:t>
            </a:r>
            <a:endParaRPr sz="1900" dirty="0">
              <a:latin typeface="Times New Roman"/>
              <a:ea typeface="Times New Roman"/>
              <a:cs typeface="Times New Roman"/>
              <a:sym typeface="Times New Roman"/>
            </a:endParaRPr>
          </a:p>
          <a:p>
            <a:pPr marL="457200" lvl="0" indent="-349250" algn="just" rtl="0">
              <a:lnSpc>
                <a:spcPct val="150000"/>
              </a:lnSpc>
              <a:spcBef>
                <a:spcPts val="0"/>
              </a:spcBef>
              <a:spcAft>
                <a:spcPts val="0"/>
              </a:spcAft>
              <a:buSzPts val="1900"/>
              <a:buFont typeface="Times New Roman"/>
              <a:buChar char="•"/>
            </a:pPr>
            <a:r>
              <a:rPr lang="en-US" sz="2100" dirty="0">
                <a:latin typeface="Times New Roman"/>
                <a:ea typeface="Times New Roman"/>
                <a:cs typeface="Times New Roman"/>
                <a:sym typeface="Times New Roman"/>
              </a:rPr>
              <a:t>The face that matches the input image with the closest histogram is returned as the found face.</a:t>
            </a:r>
            <a:endParaRPr sz="1900" dirty="0">
              <a:latin typeface="Times New Roman"/>
              <a:ea typeface="Times New Roman"/>
              <a:cs typeface="Times New Roman"/>
              <a:sym typeface="Times New Roman"/>
            </a:endParaRPr>
          </a:p>
        </p:txBody>
      </p:sp>
      <p:pic>
        <p:nvPicPr>
          <p:cNvPr id="155" name="Google Shape;155;p24"/>
          <p:cNvPicPr preferRelativeResize="0"/>
          <p:nvPr/>
        </p:nvPicPr>
        <p:blipFill>
          <a:blip r:embed="rId3">
            <a:alphaModFix/>
          </a:blip>
          <a:stretch>
            <a:fillRect/>
          </a:stretch>
        </p:blipFill>
        <p:spPr>
          <a:xfrm>
            <a:off x="523400" y="4998200"/>
            <a:ext cx="8340681" cy="1859800"/>
          </a:xfrm>
          <a:prstGeom prst="rect">
            <a:avLst/>
          </a:prstGeom>
          <a:noFill/>
          <a:ln>
            <a:noFill/>
          </a:ln>
        </p:spPr>
      </p:pic>
      <p:pic>
        <p:nvPicPr>
          <p:cNvPr id="156" name="Google Shape;156;p24"/>
          <p:cNvPicPr preferRelativeResize="0"/>
          <p:nvPr/>
        </p:nvPicPr>
        <p:blipFill rotWithShape="1">
          <a:blip r:embed="rId4">
            <a:alphaModFix/>
          </a:blip>
          <a:srcRect l="13581" r="12442"/>
          <a:stretch/>
        </p:blipFill>
        <p:spPr>
          <a:xfrm>
            <a:off x="9149300" y="4998200"/>
            <a:ext cx="2830425" cy="1531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5"/>
          <p:cNvSpPr txBox="1">
            <a:spLocks noGrp="1"/>
          </p:cNvSpPr>
          <p:nvPr>
            <p:ph type="title"/>
          </p:nvPr>
        </p:nvSpPr>
        <p:spPr>
          <a:xfrm>
            <a:off x="838212" y="249785"/>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HARDWARE SPECIFICATIONS</a:t>
            </a:r>
            <a:endParaRPr b="1">
              <a:latin typeface="Times New Roman"/>
              <a:ea typeface="Times New Roman"/>
              <a:cs typeface="Times New Roman"/>
              <a:sym typeface="Times New Roman"/>
            </a:endParaRPr>
          </a:p>
        </p:txBody>
      </p:sp>
      <p:graphicFrame>
        <p:nvGraphicFramePr>
          <p:cNvPr id="162" name="Google Shape;162;p25"/>
          <p:cNvGraphicFramePr/>
          <p:nvPr/>
        </p:nvGraphicFramePr>
        <p:xfrm>
          <a:off x="335284" y="1751640"/>
          <a:ext cx="11521450" cy="4692150"/>
        </p:xfrm>
        <a:graphic>
          <a:graphicData uri="http://schemas.openxmlformats.org/drawingml/2006/table">
            <a:tbl>
              <a:tblPr firstRow="1" bandRow="1">
                <a:noFill/>
                <a:tableStyleId>{8A99662F-D257-499A-9692-2A057A2003D8}</a:tableStyleId>
              </a:tblPr>
              <a:tblGrid>
                <a:gridCol w="1451475">
                  <a:extLst>
                    <a:ext uri="{9D8B030D-6E8A-4147-A177-3AD203B41FA5}">
                      <a16:colId xmlns:a16="http://schemas.microsoft.com/office/drawing/2014/main" val="20000"/>
                    </a:ext>
                  </a:extLst>
                </a:gridCol>
                <a:gridCol w="4988500">
                  <a:extLst>
                    <a:ext uri="{9D8B030D-6E8A-4147-A177-3AD203B41FA5}">
                      <a16:colId xmlns:a16="http://schemas.microsoft.com/office/drawing/2014/main" val="20001"/>
                    </a:ext>
                  </a:extLst>
                </a:gridCol>
                <a:gridCol w="5081475">
                  <a:extLst>
                    <a:ext uri="{9D8B030D-6E8A-4147-A177-3AD203B41FA5}">
                      <a16:colId xmlns:a16="http://schemas.microsoft.com/office/drawing/2014/main" val="20002"/>
                    </a:ext>
                  </a:extLst>
                </a:gridCol>
              </a:tblGrid>
              <a:tr h="782025">
                <a:tc>
                  <a:txBody>
                    <a:bodyPr/>
                    <a:lstStyle/>
                    <a:p>
                      <a:pPr marL="0" marR="0" lvl="0" indent="0" algn="ctr" rtl="0">
                        <a:spcBef>
                          <a:spcPts val="0"/>
                        </a:spcBef>
                        <a:spcAft>
                          <a:spcPts val="0"/>
                        </a:spcAft>
                        <a:buNone/>
                      </a:pPr>
                      <a:r>
                        <a:rPr lang="en-US" sz="1800" b="1" u="none" strike="noStrike" cap="none"/>
                        <a:t>S.NO</a:t>
                      </a:r>
                      <a:endParaRPr sz="1800" b="1" u="none" strike="noStrike" cap="none"/>
                    </a:p>
                  </a:txBody>
                  <a:tcPr marL="91450" marR="91450" marT="45725" marB="45725"/>
                </a:tc>
                <a:tc>
                  <a:txBody>
                    <a:bodyPr/>
                    <a:lstStyle/>
                    <a:p>
                      <a:pPr marL="0" marR="0" lvl="0" indent="0" algn="ctr" rtl="0">
                        <a:spcBef>
                          <a:spcPts val="0"/>
                        </a:spcBef>
                        <a:spcAft>
                          <a:spcPts val="0"/>
                        </a:spcAft>
                        <a:buNone/>
                      </a:pPr>
                      <a:r>
                        <a:rPr lang="en-US" sz="1800" b="1" u="none" strike="noStrike" cap="none"/>
                        <a:t>CONTENTS</a:t>
                      </a:r>
                      <a:endParaRPr sz="1800" b="1" u="none" strike="noStrike" cap="none"/>
                    </a:p>
                  </a:txBody>
                  <a:tcPr marL="91450" marR="91450" marT="45725" marB="45725"/>
                </a:tc>
                <a:tc>
                  <a:txBody>
                    <a:bodyPr/>
                    <a:lstStyle/>
                    <a:p>
                      <a:pPr marL="0" marR="0" lvl="0" indent="0" algn="ctr" rtl="0">
                        <a:spcBef>
                          <a:spcPts val="0"/>
                        </a:spcBef>
                        <a:spcAft>
                          <a:spcPts val="0"/>
                        </a:spcAft>
                        <a:buNone/>
                      </a:pPr>
                      <a:r>
                        <a:rPr lang="en-US" sz="1800" b="1" u="none" strike="noStrike" cap="none"/>
                        <a:t>REQUIREMENTS</a:t>
                      </a:r>
                      <a:endParaRPr sz="1800" b="1" u="none" strike="noStrike" cap="none"/>
                    </a:p>
                  </a:txBody>
                  <a:tcPr marL="91450" marR="91450" marT="45725" marB="45725"/>
                </a:tc>
                <a:extLst>
                  <a:ext uri="{0D108BD9-81ED-4DB2-BD59-A6C34878D82A}">
                    <a16:rowId xmlns:a16="http://schemas.microsoft.com/office/drawing/2014/main" val="10000"/>
                  </a:ext>
                </a:extLst>
              </a:tr>
              <a:tr h="782025">
                <a:tc>
                  <a:txBody>
                    <a:bodyPr/>
                    <a:lstStyle/>
                    <a:p>
                      <a:pPr marL="0" marR="0" lvl="0" indent="0" algn="ctr" rtl="0">
                        <a:spcBef>
                          <a:spcPts val="0"/>
                        </a:spcBef>
                        <a:spcAft>
                          <a:spcPts val="0"/>
                        </a:spcAft>
                        <a:buNone/>
                      </a:pPr>
                      <a:r>
                        <a:rPr lang="en-US" sz="1800" u="none" strike="noStrike" cap="none"/>
                        <a:t>1.</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PROCESSOR</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Intel i</a:t>
                      </a:r>
                      <a:r>
                        <a:rPr lang="en-US" sz="1800"/>
                        <a:t>3</a:t>
                      </a:r>
                      <a:r>
                        <a:rPr lang="en-US" sz="1800" u="none" strike="noStrike" cap="none"/>
                        <a:t> or i</a:t>
                      </a:r>
                      <a:r>
                        <a:rPr lang="en-US" sz="1800"/>
                        <a:t>5</a:t>
                      </a:r>
                      <a:endParaRPr sz="1800" u="none" strike="noStrike" cap="none"/>
                    </a:p>
                  </a:txBody>
                  <a:tcPr marL="91450" marR="91450" marT="45725" marB="45725"/>
                </a:tc>
                <a:extLst>
                  <a:ext uri="{0D108BD9-81ED-4DB2-BD59-A6C34878D82A}">
                    <a16:rowId xmlns:a16="http://schemas.microsoft.com/office/drawing/2014/main" val="10001"/>
                  </a:ext>
                </a:extLst>
              </a:tr>
              <a:tr h="782025">
                <a:tc>
                  <a:txBody>
                    <a:bodyPr/>
                    <a:lstStyle/>
                    <a:p>
                      <a:pPr marL="0" marR="0" lvl="0" indent="0" algn="ctr" rtl="0">
                        <a:spcBef>
                          <a:spcPts val="0"/>
                        </a:spcBef>
                        <a:spcAft>
                          <a:spcPts val="0"/>
                        </a:spcAft>
                        <a:buNone/>
                      </a:pPr>
                      <a:r>
                        <a:rPr lang="en-US" sz="1800" u="none" strike="noStrike" cap="none"/>
                        <a:t>2.</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RAM</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4GB  or Higher</a:t>
                      </a:r>
                      <a:endParaRPr sz="1800" u="none" strike="noStrike" cap="none"/>
                    </a:p>
                  </a:txBody>
                  <a:tcPr marL="91450" marR="91450" marT="45725" marB="45725"/>
                </a:tc>
                <a:extLst>
                  <a:ext uri="{0D108BD9-81ED-4DB2-BD59-A6C34878D82A}">
                    <a16:rowId xmlns:a16="http://schemas.microsoft.com/office/drawing/2014/main" val="10002"/>
                  </a:ext>
                </a:extLst>
              </a:tr>
              <a:tr h="782025">
                <a:tc>
                  <a:txBody>
                    <a:bodyPr/>
                    <a:lstStyle/>
                    <a:p>
                      <a:pPr marL="0" marR="0" lvl="0" indent="0" algn="ctr" rtl="0">
                        <a:spcBef>
                          <a:spcPts val="0"/>
                        </a:spcBef>
                        <a:spcAft>
                          <a:spcPts val="0"/>
                        </a:spcAft>
                        <a:buNone/>
                      </a:pPr>
                      <a:r>
                        <a:rPr lang="en-US" sz="1800" u="none" strike="noStrike" cap="none"/>
                        <a:t>3.</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GPU</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a:t>Nvidia GeForce GTX 800/900 Series or Nvidia GeForce MX Series or Intel HD Integrated Graphics</a:t>
                      </a:r>
                      <a:endParaRPr sz="1800" u="none" strike="noStrike" cap="none"/>
                    </a:p>
                  </a:txBody>
                  <a:tcPr marL="91450" marR="91450" marT="45725" marB="45725"/>
                </a:tc>
                <a:extLst>
                  <a:ext uri="{0D108BD9-81ED-4DB2-BD59-A6C34878D82A}">
                    <a16:rowId xmlns:a16="http://schemas.microsoft.com/office/drawing/2014/main" val="10003"/>
                  </a:ext>
                </a:extLst>
              </a:tr>
              <a:tr h="782025">
                <a:tc>
                  <a:txBody>
                    <a:bodyPr/>
                    <a:lstStyle/>
                    <a:p>
                      <a:pPr marL="0" marR="0" lvl="0" indent="0" algn="ctr" rtl="0">
                        <a:spcBef>
                          <a:spcPts val="0"/>
                        </a:spcBef>
                        <a:spcAft>
                          <a:spcPts val="0"/>
                        </a:spcAft>
                        <a:buNone/>
                      </a:pPr>
                      <a:r>
                        <a:rPr lang="en-US" sz="1800" u="none" strike="noStrike" cap="none"/>
                        <a:t>4.</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HARD DISK CAPACITY</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300GB or Above</a:t>
                      </a:r>
                      <a:endParaRPr sz="1800" u="none" strike="noStrike" cap="none"/>
                    </a:p>
                  </a:txBody>
                  <a:tcPr marL="91450" marR="91450" marT="45725" marB="45725"/>
                </a:tc>
                <a:extLst>
                  <a:ext uri="{0D108BD9-81ED-4DB2-BD59-A6C34878D82A}">
                    <a16:rowId xmlns:a16="http://schemas.microsoft.com/office/drawing/2014/main" val="10004"/>
                  </a:ext>
                </a:extLst>
              </a:tr>
              <a:tr h="782025">
                <a:tc>
                  <a:txBody>
                    <a:bodyPr/>
                    <a:lstStyle/>
                    <a:p>
                      <a:pPr marL="0" marR="0" lvl="0" indent="0" algn="ctr" rtl="0">
                        <a:spcBef>
                          <a:spcPts val="0"/>
                        </a:spcBef>
                        <a:spcAft>
                          <a:spcPts val="0"/>
                        </a:spcAft>
                        <a:buNone/>
                      </a:pPr>
                      <a:r>
                        <a:rPr lang="en-US" sz="1800"/>
                        <a:t>5.</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a:t>CAMERA</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a:t>720p HD Webcam</a:t>
                      </a:r>
                      <a:endParaRPr sz="1800" u="none" strike="noStrike" cap="none"/>
                    </a:p>
                  </a:txBody>
                  <a:tcPr marL="91450" marR="91450" marT="45725" marB="45725"/>
                </a:tc>
                <a:extLst>
                  <a:ext uri="{0D108BD9-81ED-4DB2-BD59-A6C34878D82A}">
                    <a16:rowId xmlns:a16="http://schemas.microsoft.com/office/drawing/2014/main" val="10005"/>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SOFTWARE SPECIFICATIONS</a:t>
            </a:r>
            <a:endParaRPr b="1">
              <a:latin typeface="Times New Roman"/>
              <a:ea typeface="Times New Roman"/>
              <a:cs typeface="Times New Roman"/>
              <a:sym typeface="Times New Roman"/>
            </a:endParaRPr>
          </a:p>
        </p:txBody>
      </p:sp>
      <p:graphicFrame>
        <p:nvGraphicFramePr>
          <p:cNvPr id="168" name="Google Shape;168;p26"/>
          <p:cNvGraphicFramePr/>
          <p:nvPr/>
        </p:nvGraphicFramePr>
        <p:xfrm>
          <a:off x="336880" y="2220684"/>
          <a:ext cx="11521450" cy="3727250"/>
        </p:xfrm>
        <a:graphic>
          <a:graphicData uri="http://schemas.openxmlformats.org/drawingml/2006/table">
            <a:tbl>
              <a:tblPr firstRow="1" bandRow="1">
                <a:noFill/>
                <a:tableStyleId>{8A99662F-D257-499A-9692-2A057A2003D8}</a:tableStyleId>
              </a:tblPr>
              <a:tblGrid>
                <a:gridCol w="1451475">
                  <a:extLst>
                    <a:ext uri="{9D8B030D-6E8A-4147-A177-3AD203B41FA5}">
                      <a16:colId xmlns:a16="http://schemas.microsoft.com/office/drawing/2014/main" val="20000"/>
                    </a:ext>
                  </a:extLst>
                </a:gridCol>
                <a:gridCol w="4988500">
                  <a:extLst>
                    <a:ext uri="{9D8B030D-6E8A-4147-A177-3AD203B41FA5}">
                      <a16:colId xmlns:a16="http://schemas.microsoft.com/office/drawing/2014/main" val="20001"/>
                    </a:ext>
                  </a:extLst>
                </a:gridCol>
                <a:gridCol w="5081475">
                  <a:extLst>
                    <a:ext uri="{9D8B030D-6E8A-4147-A177-3AD203B41FA5}">
                      <a16:colId xmlns:a16="http://schemas.microsoft.com/office/drawing/2014/main" val="20002"/>
                    </a:ext>
                  </a:extLst>
                </a:gridCol>
              </a:tblGrid>
              <a:tr h="745450">
                <a:tc>
                  <a:txBody>
                    <a:bodyPr/>
                    <a:lstStyle/>
                    <a:p>
                      <a:pPr marL="0" marR="0" lvl="0" indent="0" algn="ctr" rtl="0">
                        <a:spcBef>
                          <a:spcPts val="0"/>
                        </a:spcBef>
                        <a:spcAft>
                          <a:spcPts val="0"/>
                        </a:spcAft>
                        <a:buNone/>
                      </a:pPr>
                      <a:r>
                        <a:rPr lang="en-US" sz="1800" b="1" u="none" strike="noStrike" cap="none"/>
                        <a:t>S.NO</a:t>
                      </a:r>
                      <a:endParaRPr sz="1800" b="1" u="none" strike="noStrike" cap="none"/>
                    </a:p>
                  </a:txBody>
                  <a:tcPr marL="91450" marR="91450" marT="45725" marB="45725"/>
                </a:tc>
                <a:tc>
                  <a:txBody>
                    <a:bodyPr/>
                    <a:lstStyle/>
                    <a:p>
                      <a:pPr marL="0" marR="0" lvl="0" indent="0" algn="ctr" rtl="0">
                        <a:spcBef>
                          <a:spcPts val="0"/>
                        </a:spcBef>
                        <a:spcAft>
                          <a:spcPts val="0"/>
                        </a:spcAft>
                        <a:buNone/>
                      </a:pPr>
                      <a:r>
                        <a:rPr lang="en-US" sz="1800" b="1" u="none" strike="noStrike" cap="none"/>
                        <a:t>CONTENTS</a:t>
                      </a:r>
                      <a:endParaRPr sz="1800" b="1" u="none" strike="noStrike" cap="none"/>
                    </a:p>
                  </a:txBody>
                  <a:tcPr marL="91450" marR="91450" marT="45725" marB="45725"/>
                </a:tc>
                <a:tc>
                  <a:txBody>
                    <a:bodyPr/>
                    <a:lstStyle/>
                    <a:p>
                      <a:pPr marL="0" marR="0" lvl="0" indent="0" algn="ctr" rtl="0">
                        <a:spcBef>
                          <a:spcPts val="0"/>
                        </a:spcBef>
                        <a:spcAft>
                          <a:spcPts val="0"/>
                        </a:spcAft>
                        <a:buNone/>
                      </a:pPr>
                      <a:r>
                        <a:rPr lang="en-US" sz="1800" b="1" u="none" strike="noStrike" cap="none"/>
                        <a:t>REQUIREMENTS</a:t>
                      </a:r>
                      <a:endParaRPr sz="1800" b="1" u="none" strike="noStrike" cap="none"/>
                    </a:p>
                  </a:txBody>
                  <a:tcPr marL="91450" marR="91450" marT="45725" marB="45725"/>
                </a:tc>
                <a:extLst>
                  <a:ext uri="{0D108BD9-81ED-4DB2-BD59-A6C34878D82A}">
                    <a16:rowId xmlns:a16="http://schemas.microsoft.com/office/drawing/2014/main" val="10000"/>
                  </a:ext>
                </a:extLst>
              </a:tr>
              <a:tr h="745450">
                <a:tc>
                  <a:txBody>
                    <a:bodyPr/>
                    <a:lstStyle/>
                    <a:p>
                      <a:pPr marL="0" marR="0" lvl="0" indent="0" algn="ctr" rtl="0">
                        <a:spcBef>
                          <a:spcPts val="0"/>
                        </a:spcBef>
                        <a:spcAft>
                          <a:spcPts val="0"/>
                        </a:spcAft>
                        <a:buNone/>
                      </a:pPr>
                      <a:r>
                        <a:rPr lang="en-US" sz="1800" u="none" strike="noStrike" cap="none"/>
                        <a:t>1.</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OPERATING SYSTEM</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Ubuntu 18.04 </a:t>
                      </a:r>
                      <a:r>
                        <a:rPr lang="en-US" sz="1800"/>
                        <a:t>LTS</a:t>
                      </a:r>
                      <a:r>
                        <a:rPr lang="en-US" sz="1800" u="none" strike="noStrike" cap="none"/>
                        <a:t> or Windows 10 2004</a:t>
                      </a:r>
                      <a:endParaRPr sz="1800" u="none" strike="noStrike" cap="none"/>
                    </a:p>
                  </a:txBody>
                  <a:tcPr marL="91450" marR="91450" marT="45725" marB="45725"/>
                </a:tc>
                <a:extLst>
                  <a:ext uri="{0D108BD9-81ED-4DB2-BD59-A6C34878D82A}">
                    <a16:rowId xmlns:a16="http://schemas.microsoft.com/office/drawing/2014/main" val="10001"/>
                  </a:ext>
                </a:extLst>
              </a:tr>
              <a:tr h="745450">
                <a:tc>
                  <a:txBody>
                    <a:bodyPr/>
                    <a:lstStyle/>
                    <a:p>
                      <a:pPr marL="0" marR="0" lvl="0" indent="0" algn="ctr" rtl="0">
                        <a:spcBef>
                          <a:spcPts val="0"/>
                        </a:spcBef>
                        <a:spcAft>
                          <a:spcPts val="0"/>
                        </a:spcAft>
                        <a:buNone/>
                      </a:pPr>
                      <a:r>
                        <a:rPr lang="en-US" sz="1800" u="none" strike="noStrike" cap="none"/>
                        <a:t>2.</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FRONT-END</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a:t>PyCharm 2020.2.1 and Python 3.6</a:t>
                      </a:r>
                      <a:endParaRPr sz="1800" u="none" strike="noStrike" cap="none"/>
                    </a:p>
                  </a:txBody>
                  <a:tcPr marL="91450" marR="91450" marT="45725" marB="45725"/>
                </a:tc>
                <a:extLst>
                  <a:ext uri="{0D108BD9-81ED-4DB2-BD59-A6C34878D82A}">
                    <a16:rowId xmlns:a16="http://schemas.microsoft.com/office/drawing/2014/main" val="10002"/>
                  </a:ext>
                </a:extLst>
              </a:tr>
              <a:tr h="745450">
                <a:tc>
                  <a:txBody>
                    <a:bodyPr/>
                    <a:lstStyle/>
                    <a:p>
                      <a:pPr marL="0" marR="0" lvl="0" indent="0" algn="ctr" rtl="0">
                        <a:spcBef>
                          <a:spcPts val="0"/>
                        </a:spcBef>
                        <a:spcAft>
                          <a:spcPts val="0"/>
                        </a:spcAft>
                        <a:buNone/>
                      </a:pPr>
                      <a:r>
                        <a:rPr lang="en-US" sz="1800" u="none" strike="noStrike" cap="none"/>
                        <a:t>3.</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BACK –END</a:t>
                      </a:r>
                      <a:endParaRPr sz="1800" u="none" strike="noStrike" cap="none"/>
                    </a:p>
                  </a:txBody>
                  <a:tcPr marL="91450" marR="91450" marT="45725" marB="45725"/>
                </a:tc>
                <a:tc>
                  <a:txBody>
                    <a:bodyPr/>
                    <a:lstStyle/>
                    <a:p>
                      <a:pPr marL="0" marR="0" lvl="0" indent="0" algn="ctr" rtl="0">
                        <a:lnSpc>
                          <a:spcPct val="100000"/>
                        </a:lnSpc>
                        <a:spcBef>
                          <a:spcPts val="0"/>
                        </a:spcBef>
                        <a:spcAft>
                          <a:spcPts val="0"/>
                        </a:spcAft>
                        <a:buClr>
                          <a:schemeClr val="dk1"/>
                        </a:buClr>
                        <a:buSzPts val="1800"/>
                        <a:buFont typeface="Calibri"/>
                        <a:buNone/>
                      </a:pPr>
                      <a:r>
                        <a:rPr lang="en-US" sz="1800"/>
                        <a:t>OpenCV and </a:t>
                      </a:r>
                      <a:r>
                        <a:rPr lang="en-US" sz="1800" u="none" strike="noStrike" cap="none"/>
                        <a:t>Microsoft Excel</a:t>
                      </a:r>
                      <a:endParaRPr/>
                    </a:p>
                  </a:txBody>
                  <a:tcPr marL="91450" marR="91450" marT="45725" marB="45725"/>
                </a:tc>
                <a:extLst>
                  <a:ext uri="{0D108BD9-81ED-4DB2-BD59-A6C34878D82A}">
                    <a16:rowId xmlns:a16="http://schemas.microsoft.com/office/drawing/2014/main" val="10003"/>
                  </a:ext>
                </a:extLst>
              </a:tr>
              <a:tr h="745450">
                <a:tc>
                  <a:txBody>
                    <a:bodyPr/>
                    <a:lstStyle/>
                    <a:p>
                      <a:pPr marL="0" marR="0" lvl="0" indent="0" algn="ctr" rtl="0">
                        <a:spcBef>
                          <a:spcPts val="0"/>
                        </a:spcBef>
                        <a:spcAft>
                          <a:spcPts val="0"/>
                        </a:spcAft>
                        <a:buNone/>
                      </a:pPr>
                      <a:r>
                        <a:rPr lang="en-US" sz="1800" u="none" strike="noStrike" cap="none"/>
                        <a:t>4.</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a:t>OpenCV</a:t>
                      </a:r>
                      <a:endParaRPr sz="1800" u="none" strike="noStrike" cap="none"/>
                    </a:p>
                  </a:txBody>
                  <a:tcPr marL="91450" marR="91450" marT="45725" marB="45725"/>
                </a:tc>
                <a:tc>
                  <a:txBody>
                    <a:bodyPr/>
                    <a:lstStyle/>
                    <a:p>
                      <a:pPr marL="0" marR="0" lvl="0" indent="0" algn="ctr" rtl="0">
                        <a:spcBef>
                          <a:spcPts val="0"/>
                        </a:spcBef>
                        <a:spcAft>
                          <a:spcPts val="0"/>
                        </a:spcAft>
                        <a:buNone/>
                      </a:pPr>
                      <a:r>
                        <a:rPr lang="en-US" sz="1800" u="none" strike="noStrike" cap="none"/>
                        <a:t>VERSION </a:t>
                      </a:r>
                      <a:r>
                        <a:rPr lang="en-US" sz="1800"/>
                        <a:t>4.1.0</a:t>
                      </a:r>
                      <a:r>
                        <a:rPr lang="en-US" sz="1800" u="none" strike="noStrike" cap="none"/>
                        <a:t> or Higher</a:t>
                      </a:r>
                      <a:endParaRPr sz="1800" u="none" strike="noStrike" cap="none"/>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7"/>
          <p:cNvSpPr txBox="1">
            <a:spLocks noGrp="1"/>
          </p:cNvSpPr>
          <p:nvPr>
            <p:ph type="title"/>
          </p:nvPr>
        </p:nvSpPr>
        <p:spPr>
          <a:xfrm>
            <a:off x="838200" y="133125"/>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MODULES</a:t>
            </a:r>
            <a:endParaRPr b="1">
              <a:latin typeface="Times New Roman"/>
              <a:ea typeface="Times New Roman"/>
              <a:cs typeface="Times New Roman"/>
              <a:sym typeface="Times New Roman"/>
            </a:endParaRPr>
          </a:p>
        </p:txBody>
      </p:sp>
      <p:sp>
        <p:nvSpPr>
          <p:cNvPr id="174" name="Google Shape;174;p27"/>
          <p:cNvSpPr txBox="1">
            <a:spLocks noGrp="1"/>
          </p:cNvSpPr>
          <p:nvPr>
            <p:ph type="body" idx="1"/>
          </p:nvPr>
        </p:nvSpPr>
        <p:spPr>
          <a:xfrm>
            <a:off x="335850" y="1291900"/>
            <a:ext cx="11520300" cy="5187600"/>
          </a:xfrm>
          <a:prstGeom prst="rect">
            <a:avLst/>
          </a:prstGeom>
          <a:noFill/>
          <a:ln>
            <a:noFill/>
          </a:ln>
        </p:spPr>
        <p:txBody>
          <a:bodyPr spcFirstLastPara="1" wrap="square" lIns="91425" tIns="45700" rIns="91425" bIns="45700" anchor="t" anchorCtr="0">
            <a:noAutofit/>
          </a:bodyPr>
          <a:lstStyle/>
          <a:p>
            <a:pPr marL="457200" lvl="0" indent="-292100" algn="just" rtl="0">
              <a:lnSpc>
                <a:spcPct val="150000"/>
              </a:lnSpc>
              <a:spcBef>
                <a:spcPts val="1000"/>
              </a:spcBef>
              <a:spcAft>
                <a:spcPts val="0"/>
              </a:spcAft>
              <a:buSzPts val="1000"/>
              <a:buFont typeface="Times New Roman"/>
              <a:buChar char="•"/>
            </a:pPr>
            <a:r>
              <a:rPr lang="en-US" sz="2000" b="1">
                <a:latin typeface="Times New Roman"/>
                <a:ea typeface="Times New Roman"/>
                <a:cs typeface="Times New Roman"/>
                <a:sym typeface="Times New Roman"/>
              </a:rPr>
              <a:t>Check Camera:</a:t>
            </a:r>
            <a:endParaRPr sz="2000" b="1">
              <a:latin typeface="Times New Roman"/>
              <a:ea typeface="Times New Roman"/>
              <a:cs typeface="Times New Roman"/>
              <a:sym typeface="Times New Roman"/>
            </a:endParaRPr>
          </a:p>
          <a:p>
            <a:pPr marL="457200" lvl="0" indent="0" algn="just" rtl="0">
              <a:lnSpc>
                <a:spcPct val="150000"/>
              </a:lnSpc>
              <a:spcBef>
                <a:spcPts val="1000"/>
              </a:spcBef>
              <a:spcAft>
                <a:spcPts val="0"/>
              </a:spcAft>
              <a:buNone/>
            </a:pPr>
            <a:r>
              <a:rPr lang="en-US" sz="2000">
                <a:latin typeface="Times New Roman"/>
                <a:ea typeface="Times New Roman"/>
                <a:cs typeface="Times New Roman"/>
                <a:sym typeface="Times New Roman"/>
              </a:rPr>
              <a:t>To check if camera is connected to the system and if it is working.</a:t>
            </a:r>
            <a:endParaRPr sz="2000">
              <a:latin typeface="Times New Roman"/>
              <a:ea typeface="Times New Roman"/>
              <a:cs typeface="Times New Roman"/>
              <a:sym typeface="Times New Roman"/>
            </a:endParaRPr>
          </a:p>
          <a:p>
            <a:pPr marL="457200" lvl="0" indent="-292100" algn="just" rtl="0">
              <a:lnSpc>
                <a:spcPct val="150000"/>
              </a:lnSpc>
              <a:spcBef>
                <a:spcPts val="1000"/>
              </a:spcBef>
              <a:spcAft>
                <a:spcPts val="0"/>
              </a:spcAft>
              <a:buSzPts val="1000"/>
              <a:buFont typeface="Times New Roman"/>
              <a:buChar char="•"/>
            </a:pPr>
            <a:r>
              <a:rPr lang="en-US" sz="2000" b="1">
                <a:latin typeface="Times New Roman"/>
                <a:ea typeface="Times New Roman"/>
                <a:cs typeface="Times New Roman"/>
                <a:sym typeface="Times New Roman"/>
              </a:rPr>
              <a:t>Capture Faces:</a:t>
            </a:r>
            <a:endParaRPr sz="2000" b="1">
              <a:latin typeface="Times New Roman"/>
              <a:ea typeface="Times New Roman"/>
              <a:cs typeface="Times New Roman"/>
              <a:sym typeface="Times New Roman"/>
            </a:endParaRPr>
          </a:p>
          <a:p>
            <a:pPr marL="457200" lvl="0" indent="0" algn="just" rtl="0">
              <a:lnSpc>
                <a:spcPct val="150000"/>
              </a:lnSpc>
              <a:spcBef>
                <a:spcPts val="1000"/>
              </a:spcBef>
              <a:spcAft>
                <a:spcPts val="0"/>
              </a:spcAft>
              <a:buNone/>
            </a:pPr>
            <a:r>
              <a:rPr lang="en-US" sz="2000">
                <a:latin typeface="Times New Roman"/>
                <a:ea typeface="Times New Roman"/>
                <a:cs typeface="Times New Roman"/>
                <a:sym typeface="Times New Roman"/>
              </a:rPr>
              <a:t>Detect the faces in the camera feed using Haar Cascades Algorithm and capture the images for the dataset.</a:t>
            </a:r>
            <a:endParaRPr sz="2000">
              <a:latin typeface="Times New Roman"/>
              <a:ea typeface="Times New Roman"/>
              <a:cs typeface="Times New Roman"/>
              <a:sym typeface="Times New Roman"/>
            </a:endParaRPr>
          </a:p>
          <a:p>
            <a:pPr marL="457200" lvl="0" indent="-292100" algn="just" rtl="0">
              <a:lnSpc>
                <a:spcPct val="150000"/>
              </a:lnSpc>
              <a:spcBef>
                <a:spcPts val="1000"/>
              </a:spcBef>
              <a:spcAft>
                <a:spcPts val="0"/>
              </a:spcAft>
              <a:buSzPts val="1000"/>
              <a:buFont typeface="Times New Roman"/>
              <a:buChar char="•"/>
            </a:pPr>
            <a:r>
              <a:rPr lang="en-US" sz="2000" b="1">
                <a:latin typeface="Times New Roman"/>
                <a:ea typeface="Times New Roman"/>
                <a:cs typeface="Times New Roman"/>
                <a:sym typeface="Times New Roman"/>
              </a:rPr>
              <a:t>Train Images:</a:t>
            </a:r>
            <a:endParaRPr sz="2000" b="1">
              <a:latin typeface="Times New Roman"/>
              <a:ea typeface="Times New Roman"/>
              <a:cs typeface="Times New Roman"/>
              <a:sym typeface="Times New Roman"/>
            </a:endParaRPr>
          </a:p>
          <a:p>
            <a:pPr marL="457200" lvl="0" indent="0" algn="just" rtl="0">
              <a:lnSpc>
                <a:spcPct val="150000"/>
              </a:lnSpc>
              <a:spcBef>
                <a:spcPts val="1000"/>
              </a:spcBef>
              <a:spcAft>
                <a:spcPts val="0"/>
              </a:spcAft>
              <a:buNone/>
            </a:pPr>
            <a:r>
              <a:rPr lang="en-US" sz="2000">
                <a:latin typeface="Times New Roman"/>
                <a:ea typeface="Times New Roman"/>
                <a:cs typeface="Times New Roman"/>
                <a:sym typeface="Times New Roman"/>
              </a:rPr>
              <a:t>Train the model by using the captured images in Capture Faces module as the dataset.</a:t>
            </a:r>
            <a:endParaRPr sz="2000">
              <a:latin typeface="Times New Roman"/>
              <a:ea typeface="Times New Roman"/>
              <a:cs typeface="Times New Roman"/>
              <a:sym typeface="Times New Roman"/>
            </a:endParaRPr>
          </a:p>
          <a:p>
            <a:pPr marL="457200" lvl="0" indent="-292100" algn="just" rtl="0">
              <a:lnSpc>
                <a:spcPct val="150000"/>
              </a:lnSpc>
              <a:spcBef>
                <a:spcPts val="1000"/>
              </a:spcBef>
              <a:spcAft>
                <a:spcPts val="0"/>
              </a:spcAft>
              <a:buSzPts val="1000"/>
              <a:buFont typeface="Times New Roman"/>
              <a:buChar char="•"/>
            </a:pPr>
            <a:r>
              <a:rPr lang="en-US" sz="2000" b="1">
                <a:latin typeface="Times New Roman"/>
                <a:ea typeface="Times New Roman"/>
                <a:cs typeface="Times New Roman"/>
                <a:sym typeface="Times New Roman"/>
              </a:rPr>
              <a:t>Recognize and Mark Attendance:</a:t>
            </a:r>
            <a:endParaRPr sz="2000" b="1">
              <a:latin typeface="Times New Roman"/>
              <a:ea typeface="Times New Roman"/>
              <a:cs typeface="Times New Roman"/>
              <a:sym typeface="Times New Roman"/>
            </a:endParaRPr>
          </a:p>
          <a:p>
            <a:pPr marL="457200" lvl="0" indent="0" algn="just" rtl="0">
              <a:lnSpc>
                <a:spcPct val="150000"/>
              </a:lnSpc>
              <a:spcBef>
                <a:spcPts val="1000"/>
              </a:spcBef>
              <a:spcAft>
                <a:spcPts val="0"/>
              </a:spcAft>
              <a:buNone/>
            </a:pPr>
            <a:r>
              <a:rPr lang="en-US" sz="2000">
                <a:latin typeface="Times New Roman"/>
                <a:ea typeface="Times New Roman"/>
                <a:cs typeface="Times New Roman"/>
                <a:sym typeface="Times New Roman"/>
              </a:rPr>
              <a:t>The final module uses Haar Cascades to detect the images, then uses LBPH algorithm to recognize the student in the camera feed and then marks the attendance for the student.</a:t>
            </a:r>
            <a:endParaRPr sz="200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8"/>
          <p:cNvSpPr txBox="1">
            <a:spLocks noGrp="1"/>
          </p:cNvSpPr>
          <p:nvPr>
            <p:ph type="title"/>
          </p:nvPr>
        </p:nvSpPr>
        <p:spPr>
          <a:xfrm>
            <a:off x="838200" y="2766150"/>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SYSTEM FLOW DIAGRAM</a:t>
            </a:r>
            <a:endParaRPr b="1">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29"/>
          <p:cNvPicPr preferRelativeResize="0"/>
          <p:nvPr/>
        </p:nvPicPr>
        <p:blipFill>
          <a:blip r:embed="rId3">
            <a:alphaModFix/>
          </a:blip>
          <a:stretch>
            <a:fillRect/>
          </a:stretch>
        </p:blipFill>
        <p:spPr>
          <a:xfrm>
            <a:off x="3083137" y="0"/>
            <a:ext cx="6025724" cy="6858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0"/>
          <p:cNvSpPr txBox="1">
            <a:spLocks noGrp="1"/>
          </p:cNvSpPr>
          <p:nvPr>
            <p:ph type="title"/>
          </p:nvPr>
        </p:nvSpPr>
        <p:spPr>
          <a:xfrm>
            <a:off x="838200" y="186850"/>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FRONT END DESIGN</a:t>
            </a:r>
            <a:endParaRPr b="1">
              <a:latin typeface="Times New Roman"/>
              <a:ea typeface="Times New Roman"/>
              <a:cs typeface="Times New Roman"/>
              <a:sym typeface="Times New Roman"/>
            </a:endParaRPr>
          </a:p>
        </p:txBody>
      </p:sp>
      <p:pic>
        <p:nvPicPr>
          <p:cNvPr id="190" name="Google Shape;190;p30"/>
          <p:cNvPicPr preferRelativeResize="0"/>
          <p:nvPr/>
        </p:nvPicPr>
        <p:blipFill rotWithShape="1">
          <a:blip r:embed="rId3">
            <a:alphaModFix/>
          </a:blip>
          <a:srcRect l="28499" t="38624" r="49480" b="38473"/>
          <a:stretch/>
        </p:blipFill>
        <p:spPr>
          <a:xfrm>
            <a:off x="1432650" y="1401650"/>
            <a:ext cx="9326702" cy="54563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1"/>
          <p:cNvSpPr txBox="1">
            <a:spLocks noGrp="1"/>
          </p:cNvSpPr>
          <p:nvPr>
            <p:ph type="title"/>
          </p:nvPr>
        </p:nvSpPr>
        <p:spPr>
          <a:xfrm>
            <a:off x="838207" y="246811"/>
            <a:ext cx="10515600" cy="8499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CHECK CAMERA</a:t>
            </a:r>
            <a:endParaRPr b="1">
              <a:latin typeface="Times New Roman"/>
              <a:ea typeface="Times New Roman"/>
              <a:cs typeface="Times New Roman"/>
              <a:sym typeface="Times New Roman"/>
            </a:endParaRPr>
          </a:p>
        </p:txBody>
      </p:sp>
      <p:pic>
        <p:nvPicPr>
          <p:cNvPr id="196" name="Google Shape;196;p31"/>
          <p:cNvPicPr preferRelativeResize="0"/>
          <p:nvPr/>
        </p:nvPicPr>
        <p:blipFill rotWithShape="1">
          <a:blip r:embed="rId3">
            <a:alphaModFix/>
          </a:blip>
          <a:srcRect l="28567" t="38331" r="12857" b="8437"/>
          <a:stretch/>
        </p:blipFill>
        <p:spPr>
          <a:xfrm>
            <a:off x="1335300" y="1290075"/>
            <a:ext cx="9521400" cy="54485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793950" y="111325"/>
            <a:ext cx="10604100" cy="10950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sz="4200" b="1">
                <a:latin typeface="Times New Roman"/>
                <a:ea typeface="Times New Roman"/>
                <a:cs typeface="Times New Roman"/>
                <a:sym typeface="Times New Roman"/>
              </a:rPr>
              <a:t>ABSTRACT</a:t>
            </a:r>
            <a:endParaRPr sz="4200" b="1">
              <a:latin typeface="Times New Roman"/>
              <a:ea typeface="Times New Roman"/>
              <a:cs typeface="Times New Roman"/>
              <a:sym typeface="Times New Roman"/>
            </a:endParaRPr>
          </a:p>
        </p:txBody>
      </p:sp>
      <p:sp>
        <p:nvSpPr>
          <p:cNvPr id="92" name="Google Shape;92;p14"/>
          <p:cNvSpPr txBox="1">
            <a:spLocks noGrp="1"/>
          </p:cNvSpPr>
          <p:nvPr>
            <p:ph type="body" idx="1"/>
          </p:nvPr>
        </p:nvSpPr>
        <p:spPr>
          <a:xfrm>
            <a:off x="455425" y="1379625"/>
            <a:ext cx="11331600" cy="5357700"/>
          </a:xfrm>
          <a:prstGeom prst="rect">
            <a:avLst/>
          </a:prstGeom>
          <a:noFill/>
          <a:ln>
            <a:noFill/>
          </a:ln>
        </p:spPr>
        <p:txBody>
          <a:bodyPr spcFirstLastPara="1" wrap="square" lIns="91425" tIns="45700" rIns="91425" bIns="45700" anchor="t" anchorCtr="0">
            <a:noAutofit/>
          </a:bodyPr>
          <a:lstStyle/>
          <a:p>
            <a:pPr marL="228600" lvl="0" indent="-223520" algn="just" rtl="0">
              <a:lnSpc>
                <a:spcPct val="150000"/>
              </a:lnSpc>
              <a:spcBef>
                <a:spcPts val="0"/>
              </a:spcBef>
              <a:spcAft>
                <a:spcPts val="0"/>
              </a:spcAft>
              <a:buSzPts val="2300"/>
              <a:buChar char="•"/>
            </a:pPr>
            <a:r>
              <a:rPr lang="en-US" sz="2300">
                <a:latin typeface="Times New Roman"/>
                <a:ea typeface="Times New Roman"/>
                <a:cs typeface="Times New Roman"/>
                <a:sym typeface="Times New Roman"/>
              </a:rPr>
              <a:t>There are lots of problems faced with the current technique used in the attendance system all over the world. It is a time-consuming process and there are more chances for a possible mishap during the manual attendance taking system. </a:t>
            </a:r>
            <a:endParaRPr sz="2300">
              <a:latin typeface="Times New Roman"/>
              <a:ea typeface="Times New Roman"/>
              <a:cs typeface="Times New Roman"/>
              <a:sym typeface="Times New Roman"/>
            </a:endParaRPr>
          </a:p>
          <a:p>
            <a:pPr marL="228600" lvl="0" indent="-223520" algn="just" rtl="0">
              <a:lnSpc>
                <a:spcPct val="150000"/>
              </a:lnSpc>
              <a:spcBef>
                <a:spcPts val="0"/>
              </a:spcBef>
              <a:spcAft>
                <a:spcPts val="0"/>
              </a:spcAft>
              <a:buSzPts val="2300"/>
              <a:buChar char="•"/>
            </a:pPr>
            <a:r>
              <a:rPr lang="en-US" sz="2300">
                <a:latin typeface="Times New Roman"/>
                <a:ea typeface="Times New Roman"/>
                <a:cs typeface="Times New Roman"/>
                <a:sym typeface="Times New Roman"/>
              </a:rPr>
              <a:t>All the disadvantages of the manual method of attendance system can be totally eliminated with the help of an automated facial recognition attendance system.</a:t>
            </a:r>
            <a:endParaRPr sz="2300">
              <a:latin typeface="Times New Roman"/>
              <a:ea typeface="Times New Roman"/>
              <a:cs typeface="Times New Roman"/>
              <a:sym typeface="Times New Roman"/>
            </a:endParaRPr>
          </a:p>
          <a:p>
            <a:pPr marL="228600" lvl="0" indent="-223520" algn="just" rtl="0">
              <a:lnSpc>
                <a:spcPct val="150000"/>
              </a:lnSpc>
              <a:spcBef>
                <a:spcPts val="0"/>
              </a:spcBef>
              <a:spcAft>
                <a:spcPts val="0"/>
              </a:spcAft>
              <a:buSzPts val="2300"/>
              <a:buChar char="•"/>
            </a:pPr>
            <a:r>
              <a:rPr lang="en-US" sz="2300">
                <a:latin typeface="Times New Roman"/>
                <a:ea typeface="Times New Roman"/>
                <a:cs typeface="Times New Roman"/>
                <a:sym typeface="Times New Roman"/>
              </a:rPr>
              <a:t>Facial Recognition Attendance is an attendance system that can be used to take attendance anywhere. This Facial Recognition Attendance uses technologies like Python,  LBPH, and OpenCV. The system detects the face in the camera and then check it with the data saved about the particular person in the database, compares and marks attendance.</a:t>
            </a:r>
            <a:endParaRPr sz="23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2"/>
          <p:cNvSpPr txBox="1">
            <a:spLocks noGrp="1"/>
          </p:cNvSpPr>
          <p:nvPr>
            <p:ph type="title"/>
          </p:nvPr>
        </p:nvSpPr>
        <p:spPr>
          <a:xfrm>
            <a:off x="838207" y="246811"/>
            <a:ext cx="10515600" cy="8499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CAPTURE FACES</a:t>
            </a:r>
            <a:endParaRPr b="1">
              <a:latin typeface="Times New Roman"/>
              <a:ea typeface="Times New Roman"/>
              <a:cs typeface="Times New Roman"/>
              <a:sym typeface="Times New Roman"/>
            </a:endParaRPr>
          </a:p>
        </p:txBody>
      </p:sp>
      <p:pic>
        <p:nvPicPr>
          <p:cNvPr id="202" name="Google Shape;202;p32"/>
          <p:cNvPicPr preferRelativeResize="0"/>
          <p:nvPr/>
        </p:nvPicPr>
        <p:blipFill rotWithShape="1">
          <a:blip r:embed="rId3">
            <a:alphaModFix/>
          </a:blip>
          <a:srcRect l="28787" t="38577" r="13787" b="7453"/>
          <a:stretch/>
        </p:blipFill>
        <p:spPr>
          <a:xfrm>
            <a:off x="932587" y="1265800"/>
            <a:ext cx="10326826" cy="545952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title"/>
          </p:nvPr>
        </p:nvSpPr>
        <p:spPr>
          <a:xfrm>
            <a:off x="584650" y="170600"/>
            <a:ext cx="11034000" cy="8499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FACE DATABASE</a:t>
            </a:r>
            <a:endParaRPr b="1">
              <a:latin typeface="Times New Roman"/>
              <a:ea typeface="Times New Roman"/>
              <a:cs typeface="Times New Roman"/>
              <a:sym typeface="Times New Roman"/>
            </a:endParaRPr>
          </a:p>
        </p:txBody>
      </p:sp>
      <p:pic>
        <p:nvPicPr>
          <p:cNvPr id="208" name="Google Shape;208;p33"/>
          <p:cNvPicPr preferRelativeResize="0"/>
          <p:nvPr/>
        </p:nvPicPr>
        <p:blipFill rotWithShape="1">
          <a:blip r:embed="rId3">
            <a:alphaModFix/>
          </a:blip>
          <a:srcRect l="10213" t="12788" r="37727" b="21222"/>
          <a:stretch/>
        </p:blipFill>
        <p:spPr>
          <a:xfrm>
            <a:off x="2038132" y="1096700"/>
            <a:ext cx="8127019" cy="5714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4"/>
          <p:cNvSpPr txBox="1">
            <a:spLocks noGrp="1"/>
          </p:cNvSpPr>
          <p:nvPr>
            <p:ph type="title"/>
          </p:nvPr>
        </p:nvSpPr>
        <p:spPr>
          <a:xfrm>
            <a:off x="838207" y="246811"/>
            <a:ext cx="10515600" cy="8499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RECOGNIZE &amp; MARK ATTENDANCE</a:t>
            </a:r>
            <a:endParaRPr b="1">
              <a:latin typeface="Times New Roman"/>
              <a:ea typeface="Times New Roman"/>
              <a:cs typeface="Times New Roman"/>
              <a:sym typeface="Times New Roman"/>
            </a:endParaRPr>
          </a:p>
        </p:txBody>
      </p:sp>
      <p:pic>
        <p:nvPicPr>
          <p:cNvPr id="214" name="Google Shape;214;p34"/>
          <p:cNvPicPr preferRelativeResize="0"/>
          <p:nvPr/>
        </p:nvPicPr>
        <p:blipFill rotWithShape="1">
          <a:blip r:embed="rId3">
            <a:alphaModFix/>
          </a:blip>
          <a:srcRect l="28471" t="38878" r="13483" b="7576"/>
          <a:stretch/>
        </p:blipFill>
        <p:spPr>
          <a:xfrm>
            <a:off x="1190925" y="1477425"/>
            <a:ext cx="9810149" cy="50905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5"/>
          <p:cNvSpPr txBox="1">
            <a:spLocks noGrp="1"/>
          </p:cNvSpPr>
          <p:nvPr>
            <p:ph type="title"/>
          </p:nvPr>
        </p:nvSpPr>
        <p:spPr>
          <a:xfrm>
            <a:off x="838207" y="246811"/>
            <a:ext cx="10515600" cy="8499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ATTENDANCE SHEET REPORT</a:t>
            </a:r>
            <a:endParaRPr b="1">
              <a:latin typeface="Times New Roman"/>
              <a:ea typeface="Times New Roman"/>
              <a:cs typeface="Times New Roman"/>
              <a:sym typeface="Times New Roman"/>
            </a:endParaRPr>
          </a:p>
        </p:txBody>
      </p:sp>
      <p:pic>
        <p:nvPicPr>
          <p:cNvPr id="220" name="Google Shape;220;p35"/>
          <p:cNvPicPr preferRelativeResize="0"/>
          <p:nvPr/>
        </p:nvPicPr>
        <p:blipFill rotWithShape="1">
          <a:blip r:embed="rId3">
            <a:alphaModFix/>
          </a:blip>
          <a:srcRect r="36900" b="33770"/>
          <a:stretch/>
        </p:blipFill>
        <p:spPr>
          <a:xfrm>
            <a:off x="1518225" y="1193400"/>
            <a:ext cx="9155549" cy="54052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6"/>
          <p:cNvSpPr txBox="1">
            <a:spLocks noGrp="1"/>
          </p:cNvSpPr>
          <p:nvPr>
            <p:ph type="title"/>
          </p:nvPr>
        </p:nvSpPr>
        <p:spPr>
          <a:xfrm>
            <a:off x="838200" y="170250"/>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FUTURE SCOPE</a:t>
            </a:r>
            <a:endParaRPr b="1">
              <a:latin typeface="Times New Roman"/>
              <a:ea typeface="Times New Roman"/>
              <a:cs typeface="Times New Roman"/>
              <a:sym typeface="Times New Roman"/>
            </a:endParaRPr>
          </a:p>
        </p:txBody>
      </p:sp>
      <p:sp>
        <p:nvSpPr>
          <p:cNvPr id="226" name="Google Shape;226;p36"/>
          <p:cNvSpPr txBox="1">
            <a:spLocks noGrp="1"/>
          </p:cNvSpPr>
          <p:nvPr>
            <p:ph type="body" idx="1"/>
          </p:nvPr>
        </p:nvSpPr>
        <p:spPr>
          <a:xfrm>
            <a:off x="657750" y="1495950"/>
            <a:ext cx="10876500" cy="4758600"/>
          </a:xfrm>
          <a:prstGeom prst="rect">
            <a:avLst/>
          </a:prstGeom>
          <a:noFill/>
          <a:ln>
            <a:noFill/>
          </a:ln>
        </p:spPr>
        <p:txBody>
          <a:bodyPr spcFirstLastPara="1" wrap="square" lIns="91425" tIns="45700" rIns="91425" bIns="45700" anchor="t" anchorCtr="0">
            <a:noAutofit/>
          </a:bodyPr>
          <a:lstStyle/>
          <a:p>
            <a:pPr marL="457200" lvl="0" indent="-311150" algn="just" rtl="0">
              <a:lnSpc>
                <a:spcPct val="150000"/>
              </a:lnSpc>
              <a:spcBef>
                <a:spcPts val="1000"/>
              </a:spcBef>
              <a:spcAft>
                <a:spcPts val="0"/>
              </a:spcAft>
              <a:buSzPts val="1300"/>
              <a:buFont typeface="Times New Roman"/>
              <a:buChar char="•"/>
            </a:pPr>
            <a:r>
              <a:rPr lang="en-US" sz="2300" dirty="0">
                <a:latin typeface="Times New Roman"/>
                <a:ea typeface="Times New Roman"/>
                <a:cs typeface="Times New Roman"/>
                <a:sym typeface="Times New Roman"/>
              </a:rPr>
              <a:t>Can be implemented using Raspberry Pi in University, Schools, and Offices.</a:t>
            </a:r>
          </a:p>
          <a:p>
            <a:pPr marL="457200" lvl="0" indent="-311150" algn="just" rtl="0">
              <a:lnSpc>
                <a:spcPct val="150000"/>
              </a:lnSpc>
              <a:spcBef>
                <a:spcPts val="0"/>
              </a:spcBef>
              <a:spcAft>
                <a:spcPts val="0"/>
              </a:spcAft>
              <a:buSzPts val="1300"/>
              <a:buFont typeface="Times New Roman"/>
              <a:buChar char="•"/>
            </a:pPr>
            <a:r>
              <a:rPr lang="en-US" sz="2300" dirty="0">
                <a:latin typeface="Times New Roman"/>
                <a:ea typeface="Times New Roman"/>
                <a:cs typeface="Times New Roman"/>
                <a:sym typeface="Times New Roman"/>
              </a:rPr>
              <a:t>Use of Deep Learning and Neural Networks to detect faces as it will give great accuracy than </a:t>
            </a:r>
            <a:r>
              <a:rPr lang="en-US" sz="2300" dirty="0" err="1">
                <a:latin typeface="Times New Roman"/>
                <a:ea typeface="Times New Roman"/>
                <a:cs typeface="Times New Roman"/>
                <a:sym typeface="Times New Roman"/>
              </a:rPr>
              <a:t>Haar</a:t>
            </a:r>
            <a:r>
              <a:rPr lang="en-US" sz="2300" dirty="0">
                <a:latin typeface="Times New Roman"/>
                <a:ea typeface="Times New Roman"/>
                <a:cs typeface="Times New Roman"/>
                <a:sym typeface="Times New Roman"/>
              </a:rPr>
              <a:t> Cascade Algorithm.</a:t>
            </a:r>
          </a:p>
          <a:p>
            <a:pPr marL="457200" lvl="0" indent="-311150" algn="just" rtl="0">
              <a:lnSpc>
                <a:spcPct val="150000"/>
              </a:lnSpc>
              <a:spcBef>
                <a:spcPts val="0"/>
              </a:spcBef>
              <a:spcAft>
                <a:spcPts val="0"/>
              </a:spcAft>
              <a:buSzPts val="1300"/>
              <a:buFont typeface="Times New Roman"/>
              <a:buChar char="•"/>
            </a:pPr>
            <a:r>
              <a:rPr lang="en-US" sz="2300" dirty="0">
                <a:latin typeface="Times New Roman"/>
                <a:ea typeface="Times New Roman"/>
                <a:cs typeface="Times New Roman"/>
                <a:sym typeface="Times New Roman"/>
              </a:rPr>
              <a:t>But it requires lot of computing power and data to train along with a powerful device to run like Nvidia Jetson Nano.</a:t>
            </a:r>
          </a:p>
          <a:p>
            <a:pPr marL="457200" lvl="0" indent="-311150" algn="just" rtl="0">
              <a:lnSpc>
                <a:spcPct val="150000"/>
              </a:lnSpc>
              <a:spcBef>
                <a:spcPts val="0"/>
              </a:spcBef>
              <a:spcAft>
                <a:spcPts val="0"/>
              </a:spcAft>
              <a:buSzPts val="1300"/>
              <a:buFont typeface="Times New Roman"/>
              <a:buChar char="•"/>
            </a:pPr>
            <a:r>
              <a:rPr lang="en-US" sz="2300" dirty="0">
                <a:latin typeface="Times New Roman"/>
                <a:ea typeface="Times New Roman"/>
                <a:cs typeface="Times New Roman"/>
                <a:sym typeface="Times New Roman"/>
              </a:rPr>
              <a:t>Nvidia provides custom Deep Learning libraries like Transfer Learning Toolkit to train and deploy in Jetson Nano.</a:t>
            </a:r>
          </a:p>
          <a:p>
            <a:pPr marL="457200" lvl="0" indent="-311150" algn="just" rtl="0">
              <a:lnSpc>
                <a:spcPct val="150000"/>
              </a:lnSpc>
              <a:spcBef>
                <a:spcPts val="0"/>
              </a:spcBef>
              <a:spcAft>
                <a:spcPts val="0"/>
              </a:spcAft>
              <a:buSzPts val="1300"/>
              <a:buFont typeface="Times New Roman"/>
              <a:buChar char="•"/>
            </a:pPr>
            <a:r>
              <a:rPr lang="en-US" sz="2300" dirty="0">
                <a:latin typeface="Times New Roman"/>
                <a:ea typeface="Times New Roman"/>
                <a:cs typeface="Times New Roman"/>
                <a:sym typeface="Times New Roman"/>
              </a:rPr>
              <a:t>The training and deployment process in Nvidia’s TLT is very complex and time consuming.</a:t>
            </a:r>
            <a:endParaRPr sz="2300" dirty="0">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7"/>
          <p:cNvSpPr txBox="1">
            <a:spLocks noGrp="1"/>
          </p:cNvSpPr>
          <p:nvPr>
            <p:ph type="title"/>
          </p:nvPr>
        </p:nvSpPr>
        <p:spPr>
          <a:xfrm>
            <a:off x="707571" y="2638058"/>
            <a:ext cx="10515600"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THANK YOU!</a:t>
            </a:r>
            <a:endParaRPr b="1">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a:off x="838200" y="134300"/>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EXISTING SYSTEM</a:t>
            </a:r>
            <a:endParaRPr b="1">
              <a:latin typeface="Times New Roman"/>
              <a:ea typeface="Times New Roman"/>
              <a:cs typeface="Times New Roman"/>
              <a:sym typeface="Times New Roman"/>
            </a:endParaRPr>
          </a:p>
        </p:txBody>
      </p:sp>
      <p:sp>
        <p:nvSpPr>
          <p:cNvPr id="98" name="Google Shape;98;p15"/>
          <p:cNvSpPr txBox="1">
            <a:spLocks noGrp="1"/>
          </p:cNvSpPr>
          <p:nvPr>
            <p:ph type="body" idx="1"/>
          </p:nvPr>
        </p:nvSpPr>
        <p:spPr>
          <a:xfrm>
            <a:off x="629550" y="1460000"/>
            <a:ext cx="10970100" cy="5203200"/>
          </a:xfrm>
          <a:prstGeom prst="rect">
            <a:avLst/>
          </a:prstGeom>
          <a:noFill/>
          <a:ln>
            <a:noFill/>
          </a:ln>
        </p:spPr>
        <p:txBody>
          <a:bodyPr spcFirstLastPara="1" wrap="square" lIns="91425" tIns="45700" rIns="91425" bIns="45700" anchor="t" anchorCtr="0">
            <a:noAutofit/>
          </a:bodyPr>
          <a:lstStyle/>
          <a:p>
            <a:pPr marL="457200" lvl="0" indent="-311150" algn="just" rtl="0">
              <a:lnSpc>
                <a:spcPct val="150000"/>
              </a:lnSpc>
              <a:spcBef>
                <a:spcPts val="1000"/>
              </a:spcBef>
              <a:spcAft>
                <a:spcPts val="0"/>
              </a:spcAft>
              <a:buSzPts val="1300"/>
              <a:buFont typeface="Times New Roman"/>
              <a:buChar char="•"/>
            </a:pPr>
            <a:r>
              <a:rPr lang="en-US" sz="2300">
                <a:latin typeface="Times New Roman"/>
                <a:ea typeface="Times New Roman"/>
                <a:cs typeface="Times New Roman"/>
                <a:sym typeface="Times New Roman"/>
              </a:rPr>
              <a:t>At present attendance marking involves manual attendance on paper sheet by professors and teachers.</a:t>
            </a:r>
            <a:endParaRPr sz="2300">
              <a:latin typeface="Times New Roman"/>
              <a:ea typeface="Times New Roman"/>
              <a:cs typeface="Times New Roman"/>
              <a:sym typeface="Times New Roman"/>
            </a:endParaRPr>
          </a:p>
          <a:p>
            <a:pPr marL="457200" lvl="0" indent="-311150" algn="just" rtl="0">
              <a:lnSpc>
                <a:spcPct val="150000"/>
              </a:lnSpc>
              <a:spcBef>
                <a:spcPts val="0"/>
              </a:spcBef>
              <a:spcAft>
                <a:spcPts val="0"/>
              </a:spcAft>
              <a:buSzPts val="1300"/>
              <a:buFont typeface="Times New Roman"/>
              <a:buChar char="•"/>
            </a:pPr>
            <a:r>
              <a:rPr lang="en-US" sz="2300">
                <a:latin typeface="Times New Roman"/>
                <a:ea typeface="Times New Roman"/>
                <a:cs typeface="Times New Roman"/>
                <a:sym typeface="Times New Roman"/>
              </a:rPr>
              <a:t>The problem with this approach in which manually taking and maintains the attendance records is that it is very inconvenient and time consuming event.</a:t>
            </a:r>
            <a:endParaRPr sz="2300">
              <a:latin typeface="Times New Roman"/>
              <a:ea typeface="Times New Roman"/>
              <a:cs typeface="Times New Roman"/>
              <a:sym typeface="Times New Roman"/>
            </a:endParaRPr>
          </a:p>
          <a:p>
            <a:pPr marL="457200" lvl="0" indent="-311150" algn="just" rtl="0">
              <a:lnSpc>
                <a:spcPct val="150000"/>
              </a:lnSpc>
              <a:spcBef>
                <a:spcPts val="0"/>
              </a:spcBef>
              <a:spcAft>
                <a:spcPts val="0"/>
              </a:spcAft>
              <a:buSzPts val="1300"/>
              <a:buFont typeface="Times New Roman"/>
              <a:buChar char="•"/>
            </a:pPr>
            <a:r>
              <a:rPr lang="en-US" sz="2300">
                <a:latin typeface="Times New Roman"/>
                <a:ea typeface="Times New Roman"/>
                <a:cs typeface="Times New Roman"/>
                <a:sym typeface="Times New Roman"/>
              </a:rPr>
              <a:t>Moreover, it is very difficult to verify one by one student in a large classroom environment and manual computation can also produce error after all, we all are Humans.</a:t>
            </a:r>
            <a:endParaRPr sz="2300">
              <a:latin typeface="Times New Roman"/>
              <a:ea typeface="Times New Roman"/>
              <a:cs typeface="Times New Roman"/>
              <a:sym typeface="Times New Roman"/>
            </a:endParaRPr>
          </a:p>
          <a:p>
            <a:pPr marL="457200" lvl="0" indent="-311150" algn="just" rtl="0">
              <a:lnSpc>
                <a:spcPct val="150000"/>
              </a:lnSpc>
              <a:spcBef>
                <a:spcPts val="0"/>
              </a:spcBef>
              <a:spcAft>
                <a:spcPts val="0"/>
              </a:spcAft>
              <a:buSzPts val="1300"/>
              <a:buFont typeface="Times New Roman"/>
              <a:buChar char="•"/>
            </a:pPr>
            <a:r>
              <a:rPr lang="en-US" sz="2300">
                <a:latin typeface="Times New Roman"/>
                <a:ea typeface="Times New Roman"/>
                <a:cs typeface="Times New Roman"/>
                <a:sym typeface="Times New Roman"/>
              </a:rPr>
              <a:t>Also, this method is dead easy for someone to impersonate for proxy attendance and the sheet could be stolen or lost leading to many problems.</a:t>
            </a:r>
            <a:endParaRPr sz="23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838200" y="195850"/>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PROPOSED SYSTEM</a:t>
            </a:r>
            <a:endParaRPr b="1">
              <a:latin typeface="Times New Roman"/>
              <a:ea typeface="Times New Roman"/>
              <a:cs typeface="Times New Roman"/>
              <a:sym typeface="Times New Roman"/>
            </a:endParaRPr>
          </a:p>
        </p:txBody>
      </p:sp>
      <p:sp>
        <p:nvSpPr>
          <p:cNvPr id="104" name="Google Shape;104;p16"/>
          <p:cNvSpPr txBox="1">
            <a:spLocks noGrp="1"/>
          </p:cNvSpPr>
          <p:nvPr>
            <p:ph type="body" idx="1"/>
          </p:nvPr>
        </p:nvSpPr>
        <p:spPr>
          <a:xfrm>
            <a:off x="649650" y="2199375"/>
            <a:ext cx="10892700" cy="4261500"/>
          </a:xfrm>
          <a:prstGeom prst="rect">
            <a:avLst/>
          </a:prstGeom>
          <a:noFill/>
          <a:ln>
            <a:noFill/>
          </a:ln>
        </p:spPr>
        <p:txBody>
          <a:bodyPr spcFirstLastPara="1" wrap="square" lIns="91425" tIns="45700" rIns="91425" bIns="45700" anchor="t" anchorCtr="0">
            <a:noAutofit/>
          </a:bodyPr>
          <a:lstStyle/>
          <a:p>
            <a:pPr marL="457200" lvl="0" indent="-311150" algn="just" rtl="0">
              <a:lnSpc>
                <a:spcPct val="150000"/>
              </a:lnSpc>
              <a:spcBef>
                <a:spcPts val="1000"/>
              </a:spcBef>
              <a:spcAft>
                <a:spcPts val="0"/>
              </a:spcAft>
              <a:buSzPts val="1300"/>
              <a:buFont typeface="Times New Roman"/>
              <a:buChar char="•"/>
            </a:pPr>
            <a:r>
              <a:rPr lang="en-US" sz="2300">
                <a:latin typeface="Times New Roman"/>
                <a:ea typeface="Times New Roman"/>
                <a:cs typeface="Times New Roman"/>
                <a:sym typeface="Times New Roman"/>
              </a:rPr>
              <a:t>The Face Recognition Attendance technique eliminates classical student attendance marking technique problems such as calling student names, proxy, and checking respective.</a:t>
            </a:r>
            <a:endParaRPr sz="2300">
              <a:latin typeface="Times New Roman"/>
              <a:ea typeface="Times New Roman"/>
              <a:cs typeface="Times New Roman"/>
              <a:sym typeface="Times New Roman"/>
            </a:endParaRPr>
          </a:p>
          <a:p>
            <a:pPr marL="457200" lvl="0" indent="-311150" algn="just" rtl="0">
              <a:lnSpc>
                <a:spcPct val="150000"/>
              </a:lnSpc>
              <a:spcBef>
                <a:spcPts val="0"/>
              </a:spcBef>
              <a:spcAft>
                <a:spcPts val="0"/>
              </a:spcAft>
              <a:buSzPts val="1300"/>
              <a:buFont typeface="Times New Roman"/>
              <a:buChar char="•"/>
            </a:pPr>
            <a:r>
              <a:rPr lang="en-US" sz="2300">
                <a:latin typeface="Times New Roman"/>
                <a:ea typeface="Times New Roman"/>
                <a:cs typeface="Times New Roman"/>
                <a:sym typeface="Times New Roman"/>
              </a:rPr>
              <a:t>Face recognition student attendance system is proposed in order to replace the manual signing of the presence of students which are burdensome and causes students get distracted in order to sign for their attendance. </a:t>
            </a:r>
            <a:endParaRPr sz="23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7"/>
          <p:cNvSpPr txBox="1">
            <a:spLocks noGrp="1"/>
          </p:cNvSpPr>
          <p:nvPr>
            <p:ph type="title"/>
          </p:nvPr>
        </p:nvSpPr>
        <p:spPr>
          <a:xfrm>
            <a:off x="780750" y="225925"/>
            <a:ext cx="106305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ADVANTAGES OF PROPOSED SYSTEM</a:t>
            </a:r>
            <a:endParaRPr b="1">
              <a:latin typeface="Times New Roman"/>
              <a:ea typeface="Times New Roman"/>
              <a:cs typeface="Times New Roman"/>
              <a:sym typeface="Times New Roman"/>
            </a:endParaRPr>
          </a:p>
        </p:txBody>
      </p:sp>
      <p:sp>
        <p:nvSpPr>
          <p:cNvPr id="110" name="Google Shape;110;p17"/>
          <p:cNvSpPr txBox="1">
            <a:spLocks noGrp="1"/>
          </p:cNvSpPr>
          <p:nvPr>
            <p:ph type="body" idx="1"/>
          </p:nvPr>
        </p:nvSpPr>
        <p:spPr>
          <a:xfrm>
            <a:off x="961200" y="1949800"/>
            <a:ext cx="10269600" cy="4351200"/>
          </a:xfrm>
          <a:prstGeom prst="rect">
            <a:avLst/>
          </a:prstGeom>
          <a:noFill/>
          <a:ln>
            <a:noFill/>
          </a:ln>
        </p:spPr>
        <p:txBody>
          <a:bodyPr spcFirstLastPara="1" wrap="square" lIns="91425" tIns="45700" rIns="91425" bIns="45700" anchor="t" anchorCtr="0">
            <a:noAutofit/>
          </a:bodyPr>
          <a:lstStyle/>
          <a:p>
            <a:pPr marL="457200" lvl="0" indent="-342900" algn="just" rtl="0">
              <a:lnSpc>
                <a:spcPct val="150000"/>
              </a:lnSpc>
              <a:spcBef>
                <a:spcPts val="1000"/>
              </a:spcBef>
              <a:spcAft>
                <a:spcPts val="0"/>
              </a:spcAft>
              <a:buSzPts val="1800"/>
              <a:buFont typeface="Times New Roman"/>
              <a:buChar char="•"/>
            </a:pPr>
            <a:r>
              <a:rPr lang="en-US">
                <a:latin typeface="Times New Roman"/>
                <a:ea typeface="Times New Roman"/>
                <a:cs typeface="Times New Roman"/>
                <a:sym typeface="Times New Roman"/>
              </a:rPr>
              <a:t>Removes the risk of manual errors</a:t>
            </a:r>
            <a:endParaRPr>
              <a:latin typeface="Times New Roman"/>
              <a:ea typeface="Times New Roman"/>
              <a:cs typeface="Times New Roman"/>
              <a:sym typeface="Times New Roman"/>
            </a:endParaRPr>
          </a:p>
          <a:p>
            <a:pPr marL="457200" lvl="0" indent="-342900" algn="just" rtl="0">
              <a:lnSpc>
                <a:spcPct val="150000"/>
              </a:lnSpc>
              <a:spcBef>
                <a:spcPts val="0"/>
              </a:spcBef>
              <a:spcAft>
                <a:spcPts val="0"/>
              </a:spcAft>
              <a:buSzPts val="1800"/>
              <a:buFont typeface="Times New Roman"/>
              <a:buChar char="•"/>
            </a:pPr>
            <a:r>
              <a:rPr lang="en-US">
                <a:latin typeface="Times New Roman"/>
                <a:ea typeface="Times New Roman"/>
                <a:cs typeface="Times New Roman"/>
                <a:sym typeface="Times New Roman"/>
              </a:rPr>
              <a:t>Fast, Hygiene, and Secure</a:t>
            </a:r>
            <a:endParaRPr>
              <a:latin typeface="Times New Roman"/>
              <a:ea typeface="Times New Roman"/>
              <a:cs typeface="Times New Roman"/>
              <a:sym typeface="Times New Roman"/>
            </a:endParaRPr>
          </a:p>
          <a:p>
            <a:pPr marL="457200" lvl="0" indent="-342900" algn="just" rtl="0">
              <a:lnSpc>
                <a:spcPct val="150000"/>
              </a:lnSpc>
              <a:spcBef>
                <a:spcPts val="0"/>
              </a:spcBef>
              <a:spcAft>
                <a:spcPts val="0"/>
              </a:spcAft>
              <a:buSzPts val="1800"/>
              <a:buFont typeface="Times New Roman"/>
              <a:buChar char="•"/>
            </a:pPr>
            <a:r>
              <a:rPr lang="en-US">
                <a:latin typeface="Times New Roman"/>
                <a:ea typeface="Times New Roman"/>
                <a:cs typeface="Times New Roman"/>
                <a:sym typeface="Times New Roman"/>
              </a:rPr>
              <a:t>Proxy Attendance eliminated</a:t>
            </a:r>
            <a:endParaRPr>
              <a:latin typeface="Times New Roman"/>
              <a:ea typeface="Times New Roman"/>
              <a:cs typeface="Times New Roman"/>
              <a:sym typeface="Times New Roman"/>
            </a:endParaRPr>
          </a:p>
          <a:p>
            <a:pPr marL="457200" lvl="0" indent="-342900" algn="just" rtl="0">
              <a:lnSpc>
                <a:spcPct val="150000"/>
              </a:lnSpc>
              <a:spcBef>
                <a:spcPts val="0"/>
              </a:spcBef>
              <a:spcAft>
                <a:spcPts val="0"/>
              </a:spcAft>
              <a:buSzPts val="1800"/>
              <a:buFont typeface="Times New Roman"/>
              <a:buChar char="•"/>
            </a:pPr>
            <a:r>
              <a:rPr lang="en-US">
                <a:latin typeface="Times New Roman"/>
                <a:ea typeface="Times New Roman"/>
                <a:cs typeface="Times New Roman"/>
                <a:sym typeface="Times New Roman"/>
              </a:rPr>
              <a:t>Easy to maintain the records</a:t>
            </a:r>
            <a:endParaRPr>
              <a:latin typeface="Times New Roman"/>
              <a:ea typeface="Times New Roman"/>
              <a:cs typeface="Times New Roman"/>
              <a:sym typeface="Times New Roman"/>
            </a:endParaRPr>
          </a:p>
          <a:p>
            <a:pPr marL="457200" lvl="0" indent="-342900" algn="just" rtl="0">
              <a:lnSpc>
                <a:spcPct val="150000"/>
              </a:lnSpc>
              <a:spcBef>
                <a:spcPts val="0"/>
              </a:spcBef>
              <a:spcAft>
                <a:spcPts val="0"/>
              </a:spcAft>
              <a:buSzPts val="1800"/>
              <a:buFont typeface="Times New Roman"/>
              <a:buChar char="•"/>
            </a:pPr>
            <a:r>
              <a:rPr lang="en-US">
                <a:latin typeface="Times New Roman"/>
                <a:ea typeface="Times New Roman"/>
                <a:cs typeface="Times New Roman"/>
                <a:sym typeface="Times New Roman"/>
              </a:rPr>
              <a:t>Best for Virtual Classrooms</a:t>
            </a:r>
            <a:endParaRPr>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838200" y="0"/>
            <a:ext cx="10515600" cy="1531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ALGORITHMS USED</a:t>
            </a:r>
            <a:endParaRPr b="1">
              <a:latin typeface="Times New Roman"/>
              <a:ea typeface="Times New Roman"/>
              <a:cs typeface="Times New Roman"/>
              <a:sym typeface="Times New Roman"/>
            </a:endParaRPr>
          </a:p>
        </p:txBody>
      </p:sp>
      <p:sp>
        <p:nvSpPr>
          <p:cNvPr id="116" name="Google Shape;116;p18"/>
          <p:cNvSpPr txBox="1">
            <a:spLocks noGrp="1"/>
          </p:cNvSpPr>
          <p:nvPr>
            <p:ph type="body" idx="1"/>
          </p:nvPr>
        </p:nvSpPr>
        <p:spPr>
          <a:xfrm>
            <a:off x="632400" y="2317250"/>
            <a:ext cx="10927200" cy="4065000"/>
          </a:xfrm>
          <a:prstGeom prst="rect">
            <a:avLst/>
          </a:prstGeom>
          <a:noFill/>
          <a:ln>
            <a:noFill/>
          </a:ln>
        </p:spPr>
        <p:txBody>
          <a:bodyPr spcFirstLastPara="1" wrap="square" lIns="91425" tIns="45700" rIns="91425" bIns="45700" anchor="t" anchorCtr="0">
            <a:noAutofit/>
          </a:bodyPr>
          <a:lstStyle/>
          <a:p>
            <a:pPr marL="457200" lvl="0" indent="-381000" algn="just" rtl="0">
              <a:lnSpc>
                <a:spcPct val="150000"/>
              </a:lnSpc>
              <a:spcBef>
                <a:spcPts val="1000"/>
              </a:spcBef>
              <a:spcAft>
                <a:spcPts val="0"/>
              </a:spcAft>
              <a:buSzPts val="2400"/>
              <a:buFont typeface="Times New Roman"/>
              <a:buChar char="•"/>
            </a:pPr>
            <a:r>
              <a:rPr lang="en-US" sz="2400">
                <a:latin typeface="Times New Roman"/>
                <a:ea typeface="Times New Roman"/>
                <a:cs typeface="Times New Roman"/>
                <a:sym typeface="Times New Roman"/>
              </a:rPr>
              <a:t>Face Detection Algorithm - Haar Cascades</a:t>
            </a:r>
            <a:endParaRPr sz="2400">
              <a:latin typeface="Times New Roman"/>
              <a:ea typeface="Times New Roman"/>
              <a:cs typeface="Times New Roman"/>
              <a:sym typeface="Times New Roman"/>
            </a:endParaRPr>
          </a:p>
          <a:p>
            <a:pPr marL="457200" lvl="0" indent="0" algn="just" rtl="0">
              <a:lnSpc>
                <a:spcPct val="150000"/>
              </a:lnSpc>
              <a:spcBef>
                <a:spcPts val="1000"/>
              </a:spcBef>
              <a:spcAft>
                <a:spcPts val="0"/>
              </a:spcAft>
              <a:buNone/>
            </a:pPr>
            <a:endParaRPr sz="2400">
              <a:latin typeface="Times New Roman"/>
              <a:ea typeface="Times New Roman"/>
              <a:cs typeface="Times New Roman"/>
              <a:sym typeface="Times New Roman"/>
            </a:endParaRPr>
          </a:p>
          <a:p>
            <a:pPr marL="457200" lvl="0" indent="-381000" algn="just" rtl="0">
              <a:lnSpc>
                <a:spcPct val="150000"/>
              </a:lnSpc>
              <a:spcBef>
                <a:spcPts val="1000"/>
              </a:spcBef>
              <a:spcAft>
                <a:spcPts val="0"/>
              </a:spcAft>
              <a:buSzPts val="2400"/>
              <a:buFont typeface="Times New Roman"/>
              <a:buChar char="•"/>
            </a:pPr>
            <a:r>
              <a:rPr lang="en-US" sz="2400">
                <a:latin typeface="Times New Roman"/>
                <a:ea typeface="Times New Roman"/>
                <a:cs typeface="Times New Roman"/>
                <a:sym typeface="Times New Roman"/>
              </a:rPr>
              <a:t>Face Recognition Algorithm - Local Binary Patterns Histogram</a:t>
            </a:r>
            <a:endParaRPr sz="24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9"/>
          <p:cNvSpPr txBox="1">
            <a:spLocks noGrp="1"/>
          </p:cNvSpPr>
          <p:nvPr>
            <p:ph type="title"/>
          </p:nvPr>
        </p:nvSpPr>
        <p:spPr>
          <a:xfrm>
            <a:off x="838200" y="0"/>
            <a:ext cx="10515600" cy="1531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sz="3900" b="1">
                <a:latin typeface="Times New Roman"/>
                <a:ea typeface="Times New Roman"/>
                <a:cs typeface="Times New Roman"/>
                <a:sym typeface="Times New Roman"/>
              </a:rPr>
              <a:t>FACE DETECTION - WORKING OF HAAR CASCADES ALGORITHM</a:t>
            </a:r>
            <a:endParaRPr sz="3900" b="1">
              <a:latin typeface="Times New Roman"/>
              <a:ea typeface="Times New Roman"/>
              <a:cs typeface="Times New Roman"/>
              <a:sym typeface="Times New Roman"/>
            </a:endParaRPr>
          </a:p>
        </p:txBody>
      </p:sp>
      <p:sp>
        <p:nvSpPr>
          <p:cNvPr id="122" name="Google Shape;122;p19"/>
          <p:cNvSpPr txBox="1">
            <a:spLocks noGrp="1"/>
          </p:cNvSpPr>
          <p:nvPr>
            <p:ph type="body" idx="1"/>
          </p:nvPr>
        </p:nvSpPr>
        <p:spPr>
          <a:xfrm>
            <a:off x="426725" y="1406425"/>
            <a:ext cx="11213100" cy="5297100"/>
          </a:xfrm>
          <a:prstGeom prst="rect">
            <a:avLst/>
          </a:prstGeom>
          <a:noFill/>
          <a:ln>
            <a:noFill/>
          </a:ln>
        </p:spPr>
        <p:txBody>
          <a:bodyPr spcFirstLastPara="1" wrap="square" lIns="91425" tIns="45700" rIns="91425" bIns="45700" anchor="t" anchorCtr="0">
            <a:noAutofit/>
          </a:bodyPr>
          <a:lstStyle/>
          <a:p>
            <a:pPr marL="457200" lvl="0" indent="-355600" algn="just" rtl="0">
              <a:lnSpc>
                <a:spcPct val="150000"/>
              </a:lnSpc>
              <a:spcBef>
                <a:spcPts val="1000"/>
              </a:spcBef>
              <a:spcAft>
                <a:spcPts val="0"/>
              </a:spcAft>
              <a:buSzPts val="2000"/>
              <a:buFont typeface="Times New Roman"/>
              <a:buChar char="•"/>
            </a:pPr>
            <a:r>
              <a:rPr lang="en-US" sz="2000">
                <a:solidFill>
                  <a:srgbClr val="292929"/>
                </a:solidFill>
                <a:highlight>
                  <a:srgbClr val="FFFFFF"/>
                </a:highlight>
                <a:latin typeface="Times New Roman"/>
                <a:ea typeface="Times New Roman"/>
                <a:cs typeface="Times New Roman"/>
                <a:sym typeface="Times New Roman"/>
              </a:rPr>
              <a:t>Haar Cascade classifier is an effective object detection approach which was proposed by Paul Viola and Michael Jones in their paper, “</a:t>
            </a:r>
            <a:r>
              <a:rPr lang="en-US" sz="2000" b="1">
                <a:solidFill>
                  <a:srgbClr val="292929"/>
                </a:solidFill>
                <a:highlight>
                  <a:srgbClr val="FFFFFF"/>
                </a:highlight>
                <a:latin typeface="Times New Roman"/>
                <a:ea typeface="Times New Roman"/>
                <a:cs typeface="Times New Roman"/>
                <a:sym typeface="Times New Roman"/>
              </a:rPr>
              <a:t>Rapid Object Detection using a Boosted Cascade of Simple Features</a:t>
            </a:r>
            <a:r>
              <a:rPr lang="en-US" sz="2000">
                <a:solidFill>
                  <a:srgbClr val="292929"/>
                </a:solidFill>
                <a:highlight>
                  <a:srgbClr val="FFFFFF"/>
                </a:highlight>
                <a:latin typeface="Times New Roman"/>
                <a:ea typeface="Times New Roman"/>
                <a:cs typeface="Times New Roman"/>
                <a:sym typeface="Times New Roman"/>
              </a:rPr>
              <a:t>” in 2001.</a:t>
            </a:r>
            <a:endParaRPr sz="2000">
              <a:solidFill>
                <a:srgbClr val="292929"/>
              </a:solidFill>
              <a:highlight>
                <a:srgbClr val="FFFFFF"/>
              </a:highlight>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000">
                <a:highlight>
                  <a:srgbClr val="FFFFFF"/>
                </a:highlight>
                <a:latin typeface="Times New Roman"/>
                <a:ea typeface="Times New Roman"/>
                <a:cs typeface="Times New Roman"/>
                <a:sym typeface="Times New Roman"/>
              </a:rPr>
              <a:t>It is a machine learning based approach in which a cascade function is trained from a lot of positive and negative images. It is then used to detect objects in other images.</a:t>
            </a:r>
            <a:endParaRPr sz="2000">
              <a:highlight>
                <a:srgbClr val="FFFFFF"/>
              </a:highlight>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000">
                <a:solidFill>
                  <a:srgbClr val="2A2A2C"/>
                </a:solidFill>
                <a:highlight>
                  <a:srgbClr val="FFFFFF"/>
                </a:highlight>
                <a:latin typeface="Times New Roman"/>
                <a:ea typeface="Times New Roman"/>
                <a:cs typeface="Times New Roman"/>
                <a:sym typeface="Times New Roman"/>
              </a:rPr>
              <a:t>The algorithm has four stages:</a:t>
            </a:r>
            <a:endParaRPr sz="2000">
              <a:solidFill>
                <a:srgbClr val="2A2A2C"/>
              </a:solidFill>
              <a:highlight>
                <a:srgbClr val="FFFFFF"/>
              </a:highlight>
              <a:latin typeface="Times New Roman"/>
              <a:ea typeface="Times New Roman"/>
              <a:cs typeface="Times New Roman"/>
              <a:sym typeface="Times New Roman"/>
            </a:endParaRPr>
          </a:p>
          <a:p>
            <a:pPr marL="647700" lvl="0" indent="-355600" algn="l" rtl="0">
              <a:lnSpc>
                <a:spcPct val="187500"/>
              </a:lnSpc>
              <a:spcBef>
                <a:spcPts val="0"/>
              </a:spcBef>
              <a:spcAft>
                <a:spcPts val="0"/>
              </a:spcAft>
              <a:buClr>
                <a:srgbClr val="2A2A2C"/>
              </a:buClr>
              <a:buSzPts val="2000"/>
              <a:buFont typeface="Times New Roman"/>
              <a:buAutoNum type="arabicPeriod"/>
            </a:pPr>
            <a:r>
              <a:rPr lang="en-US" sz="2000">
                <a:solidFill>
                  <a:srgbClr val="2A2A2C"/>
                </a:solidFill>
                <a:highlight>
                  <a:srgbClr val="FFFFFF"/>
                </a:highlight>
                <a:latin typeface="Times New Roman"/>
                <a:ea typeface="Times New Roman"/>
                <a:cs typeface="Times New Roman"/>
                <a:sym typeface="Times New Roman"/>
              </a:rPr>
              <a:t>Haar Feature Selection</a:t>
            </a:r>
            <a:endParaRPr sz="2000">
              <a:solidFill>
                <a:srgbClr val="2A2A2C"/>
              </a:solidFill>
              <a:highlight>
                <a:srgbClr val="FFFFFF"/>
              </a:highlight>
              <a:latin typeface="Times New Roman"/>
              <a:ea typeface="Times New Roman"/>
              <a:cs typeface="Times New Roman"/>
              <a:sym typeface="Times New Roman"/>
            </a:endParaRPr>
          </a:p>
          <a:p>
            <a:pPr marL="647700" lvl="0" indent="-355600" algn="l" rtl="0">
              <a:lnSpc>
                <a:spcPct val="187500"/>
              </a:lnSpc>
              <a:spcBef>
                <a:spcPts val="0"/>
              </a:spcBef>
              <a:spcAft>
                <a:spcPts val="0"/>
              </a:spcAft>
              <a:buClr>
                <a:srgbClr val="2A2A2C"/>
              </a:buClr>
              <a:buSzPts val="2000"/>
              <a:buFont typeface="Times New Roman"/>
              <a:buAutoNum type="arabicPeriod"/>
            </a:pPr>
            <a:r>
              <a:rPr lang="en-US" sz="2000">
                <a:solidFill>
                  <a:srgbClr val="2A2A2C"/>
                </a:solidFill>
                <a:highlight>
                  <a:srgbClr val="FFFFFF"/>
                </a:highlight>
                <a:latin typeface="Times New Roman"/>
                <a:ea typeface="Times New Roman"/>
                <a:cs typeface="Times New Roman"/>
                <a:sym typeface="Times New Roman"/>
              </a:rPr>
              <a:t>Creating Integral Images</a:t>
            </a:r>
            <a:endParaRPr sz="2000">
              <a:solidFill>
                <a:srgbClr val="C42525"/>
              </a:solidFill>
              <a:highlight>
                <a:srgbClr val="FFFFFF"/>
              </a:highlight>
              <a:latin typeface="Times New Roman"/>
              <a:ea typeface="Times New Roman"/>
              <a:cs typeface="Times New Roman"/>
              <a:sym typeface="Times New Roman"/>
            </a:endParaRPr>
          </a:p>
          <a:p>
            <a:pPr marL="647700" lvl="0" indent="-355600" algn="l" rtl="0">
              <a:lnSpc>
                <a:spcPct val="187500"/>
              </a:lnSpc>
              <a:spcBef>
                <a:spcPts val="0"/>
              </a:spcBef>
              <a:spcAft>
                <a:spcPts val="0"/>
              </a:spcAft>
              <a:buClr>
                <a:srgbClr val="2A2A2C"/>
              </a:buClr>
              <a:buSzPts val="2000"/>
              <a:buFont typeface="Times New Roman"/>
              <a:buAutoNum type="arabicPeriod"/>
            </a:pPr>
            <a:r>
              <a:rPr lang="en-US" sz="2000">
                <a:solidFill>
                  <a:srgbClr val="2A2A2C"/>
                </a:solidFill>
                <a:highlight>
                  <a:srgbClr val="FFFFFF"/>
                </a:highlight>
                <a:latin typeface="Times New Roman"/>
                <a:ea typeface="Times New Roman"/>
                <a:cs typeface="Times New Roman"/>
                <a:sym typeface="Times New Roman"/>
              </a:rPr>
              <a:t>Adaboost training</a:t>
            </a:r>
            <a:endParaRPr sz="2000">
              <a:solidFill>
                <a:srgbClr val="2A2A2C"/>
              </a:solidFill>
              <a:highlight>
                <a:srgbClr val="FFFFFF"/>
              </a:highlight>
              <a:latin typeface="Times New Roman"/>
              <a:ea typeface="Times New Roman"/>
              <a:cs typeface="Times New Roman"/>
              <a:sym typeface="Times New Roman"/>
            </a:endParaRPr>
          </a:p>
          <a:p>
            <a:pPr marL="647700" lvl="0" indent="-355600" algn="l" rtl="0">
              <a:lnSpc>
                <a:spcPct val="187500"/>
              </a:lnSpc>
              <a:spcBef>
                <a:spcPts val="0"/>
              </a:spcBef>
              <a:spcAft>
                <a:spcPts val="0"/>
              </a:spcAft>
              <a:buClr>
                <a:srgbClr val="2A2A2C"/>
              </a:buClr>
              <a:buSzPts val="2000"/>
              <a:buFont typeface="Times New Roman"/>
              <a:buAutoNum type="arabicPeriod"/>
            </a:pPr>
            <a:r>
              <a:rPr lang="en-US" sz="2000">
                <a:solidFill>
                  <a:srgbClr val="2A2A2C"/>
                </a:solidFill>
                <a:highlight>
                  <a:srgbClr val="FFFFFF"/>
                </a:highlight>
                <a:latin typeface="Times New Roman"/>
                <a:ea typeface="Times New Roman"/>
                <a:cs typeface="Times New Roman"/>
                <a:sym typeface="Times New Roman"/>
              </a:rPr>
              <a:t>Cascading Classifiers</a:t>
            </a:r>
            <a:endParaRPr sz="2000">
              <a:highlight>
                <a:srgbClr val="FFFFFF"/>
              </a:highlight>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0"/>
          <p:cNvSpPr txBox="1">
            <a:spLocks noGrp="1"/>
          </p:cNvSpPr>
          <p:nvPr>
            <p:ph type="title"/>
          </p:nvPr>
        </p:nvSpPr>
        <p:spPr>
          <a:xfrm>
            <a:off x="838200" y="64950"/>
            <a:ext cx="10515600" cy="1531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sz="3900" b="1">
                <a:latin typeface="Times New Roman"/>
                <a:ea typeface="Times New Roman"/>
                <a:cs typeface="Times New Roman"/>
                <a:sym typeface="Times New Roman"/>
              </a:rPr>
              <a:t>FACE DETECTION - WORKING OF HAAR CASCADES ALGORITHM</a:t>
            </a:r>
            <a:endParaRPr sz="3900" b="1">
              <a:latin typeface="Times New Roman"/>
              <a:ea typeface="Times New Roman"/>
              <a:cs typeface="Times New Roman"/>
              <a:sym typeface="Times New Roman"/>
            </a:endParaRPr>
          </a:p>
        </p:txBody>
      </p:sp>
      <p:sp>
        <p:nvSpPr>
          <p:cNvPr id="128" name="Google Shape;128;p20"/>
          <p:cNvSpPr txBox="1">
            <a:spLocks noGrp="1"/>
          </p:cNvSpPr>
          <p:nvPr>
            <p:ph type="body" idx="1"/>
          </p:nvPr>
        </p:nvSpPr>
        <p:spPr>
          <a:xfrm>
            <a:off x="363895" y="1647700"/>
            <a:ext cx="11504644" cy="4607100"/>
          </a:xfrm>
          <a:prstGeom prst="rect">
            <a:avLst/>
          </a:prstGeom>
          <a:noFill/>
          <a:ln>
            <a:noFill/>
          </a:ln>
        </p:spPr>
        <p:txBody>
          <a:bodyPr spcFirstLastPara="1" wrap="square" lIns="91425" tIns="45700" rIns="91425" bIns="45700" anchor="t" anchorCtr="0">
            <a:noAutofit/>
          </a:bodyPr>
          <a:lstStyle/>
          <a:p>
            <a:pPr marL="457200" lvl="0" indent="-406400" algn="just" rtl="0">
              <a:lnSpc>
                <a:spcPct val="150000"/>
              </a:lnSpc>
              <a:spcBef>
                <a:spcPts val="1000"/>
              </a:spcBef>
              <a:spcAft>
                <a:spcPts val="0"/>
              </a:spcAft>
              <a:buSzPts val="2800"/>
              <a:buFont typeface="Times New Roman"/>
              <a:buChar char="•"/>
            </a:pPr>
            <a:r>
              <a:rPr lang="en-US" sz="2000" dirty="0">
                <a:solidFill>
                  <a:srgbClr val="202124"/>
                </a:solidFill>
                <a:highlight>
                  <a:srgbClr val="FFFFFF"/>
                </a:highlight>
                <a:latin typeface="Times New Roman"/>
                <a:ea typeface="Times New Roman"/>
                <a:cs typeface="Times New Roman"/>
                <a:sym typeface="Times New Roman"/>
              </a:rPr>
              <a:t>The first stage is the </a:t>
            </a:r>
            <a:r>
              <a:rPr lang="en-US" sz="2000" dirty="0" err="1">
                <a:solidFill>
                  <a:srgbClr val="202124"/>
                </a:solidFill>
                <a:highlight>
                  <a:srgbClr val="FFFFFF"/>
                </a:highlight>
                <a:latin typeface="Times New Roman"/>
                <a:ea typeface="Times New Roman"/>
                <a:cs typeface="Times New Roman"/>
                <a:sym typeface="Times New Roman"/>
              </a:rPr>
              <a:t>Haar</a:t>
            </a:r>
            <a:r>
              <a:rPr lang="en-US" sz="2000" dirty="0">
                <a:solidFill>
                  <a:srgbClr val="202124"/>
                </a:solidFill>
                <a:highlight>
                  <a:srgbClr val="FFFFFF"/>
                </a:highlight>
                <a:latin typeface="Times New Roman"/>
                <a:ea typeface="Times New Roman"/>
                <a:cs typeface="Times New Roman"/>
                <a:sym typeface="Times New Roman"/>
              </a:rPr>
              <a:t> Feature Selection stage where the algorithm takes in features from the images. Here the </a:t>
            </a:r>
            <a:r>
              <a:rPr lang="en-US" sz="2000" dirty="0" err="1">
                <a:solidFill>
                  <a:srgbClr val="202124"/>
                </a:solidFill>
                <a:highlight>
                  <a:srgbClr val="FFFFFF"/>
                </a:highlight>
                <a:latin typeface="Times New Roman"/>
                <a:ea typeface="Times New Roman"/>
                <a:cs typeface="Times New Roman"/>
                <a:sym typeface="Times New Roman"/>
              </a:rPr>
              <a:t>Haar</a:t>
            </a:r>
            <a:r>
              <a:rPr lang="en-US" sz="2000" dirty="0">
                <a:solidFill>
                  <a:srgbClr val="202124"/>
                </a:solidFill>
                <a:highlight>
                  <a:srgbClr val="FFFFFF"/>
                </a:highlight>
                <a:latin typeface="Times New Roman"/>
                <a:ea typeface="Times New Roman"/>
                <a:cs typeface="Times New Roman"/>
                <a:sym typeface="Times New Roman"/>
              </a:rPr>
              <a:t> features extracted will be of face that we give. It uses integral images in stage to fast up the process by adding up closer pixels.</a:t>
            </a:r>
            <a:endParaRPr sz="2000" dirty="0">
              <a:solidFill>
                <a:srgbClr val="202124"/>
              </a:solidFill>
              <a:highlight>
                <a:srgbClr val="FFFFFF"/>
              </a:highlight>
              <a:latin typeface="Times New Roman"/>
              <a:ea typeface="Times New Roman"/>
              <a:cs typeface="Times New Roman"/>
              <a:sym typeface="Times New Roman"/>
            </a:endParaRPr>
          </a:p>
          <a:p>
            <a:pPr marL="457200" lvl="0" indent="-406400" algn="just" rtl="0">
              <a:lnSpc>
                <a:spcPct val="150000"/>
              </a:lnSpc>
              <a:spcBef>
                <a:spcPts val="0"/>
              </a:spcBef>
              <a:spcAft>
                <a:spcPts val="0"/>
              </a:spcAft>
              <a:buSzPts val="2800"/>
              <a:buFont typeface="Times New Roman"/>
              <a:buChar char="•"/>
            </a:pPr>
            <a:r>
              <a:rPr lang="en-US" sz="2000" dirty="0">
                <a:solidFill>
                  <a:srgbClr val="202124"/>
                </a:solidFill>
                <a:highlight>
                  <a:srgbClr val="FFFFFF"/>
                </a:highlight>
                <a:latin typeface="Times New Roman"/>
                <a:ea typeface="Times New Roman"/>
                <a:cs typeface="Times New Roman"/>
                <a:sym typeface="Times New Roman"/>
              </a:rPr>
              <a:t>And once stage 2 is complete we will have lots of features exceeding 6000+ for a basic image which also includes some regions without faces. </a:t>
            </a:r>
            <a:endParaRPr sz="2000" dirty="0">
              <a:solidFill>
                <a:srgbClr val="202124"/>
              </a:solidFill>
              <a:highlight>
                <a:srgbClr val="FFFFFF"/>
              </a:highlight>
              <a:latin typeface="Times New Roman"/>
              <a:ea typeface="Times New Roman"/>
              <a:cs typeface="Times New Roman"/>
              <a:sym typeface="Times New Roman"/>
            </a:endParaRPr>
          </a:p>
          <a:p>
            <a:pPr marL="457200" lvl="0" indent="-406400" algn="just" rtl="0">
              <a:lnSpc>
                <a:spcPct val="150000"/>
              </a:lnSpc>
              <a:spcBef>
                <a:spcPts val="0"/>
              </a:spcBef>
              <a:spcAft>
                <a:spcPts val="0"/>
              </a:spcAft>
              <a:buSzPts val="2800"/>
              <a:buFont typeface="Times New Roman"/>
              <a:buChar char="•"/>
            </a:pPr>
            <a:r>
              <a:rPr lang="en-US" sz="2000" dirty="0">
                <a:solidFill>
                  <a:srgbClr val="202124"/>
                </a:solidFill>
                <a:highlight>
                  <a:srgbClr val="FFFFFF"/>
                </a:highlight>
                <a:latin typeface="Times New Roman"/>
                <a:ea typeface="Times New Roman"/>
                <a:cs typeface="Times New Roman"/>
                <a:sym typeface="Times New Roman"/>
              </a:rPr>
              <a:t>In stage 3, for faster computation and saving the storage, we use </a:t>
            </a:r>
            <a:r>
              <a:rPr lang="en-US" sz="2000" dirty="0" err="1">
                <a:solidFill>
                  <a:srgbClr val="202124"/>
                </a:solidFill>
                <a:highlight>
                  <a:srgbClr val="FFFFFF"/>
                </a:highlight>
                <a:latin typeface="Times New Roman"/>
                <a:ea typeface="Times New Roman"/>
                <a:cs typeface="Times New Roman"/>
                <a:sym typeface="Times New Roman"/>
              </a:rPr>
              <a:t>Adaboost</a:t>
            </a:r>
            <a:r>
              <a:rPr lang="en-US" sz="2000" dirty="0">
                <a:solidFill>
                  <a:srgbClr val="202124"/>
                </a:solidFill>
                <a:highlight>
                  <a:srgbClr val="FFFFFF"/>
                </a:highlight>
                <a:latin typeface="Times New Roman"/>
                <a:ea typeface="Times New Roman"/>
                <a:cs typeface="Times New Roman"/>
                <a:sym typeface="Times New Roman"/>
              </a:rPr>
              <a:t> training which again is a machine learning algorithm that reduces the features from 6000+ to only the useful ones. </a:t>
            </a:r>
            <a:endParaRPr sz="2000" dirty="0">
              <a:solidFill>
                <a:srgbClr val="202124"/>
              </a:solidFill>
              <a:highlight>
                <a:srgbClr val="FFFFFF"/>
              </a:highlight>
              <a:latin typeface="Times New Roman"/>
              <a:ea typeface="Times New Roman"/>
              <a:cs typeface="Times New Roman"/>
              <a:sym typeface="Times New Roman"/>
            </a:endParaRPr>
          </a:p>
          <a:p>
            <a:pPr marL="457200" lvl="0" indent="-406400" algn="just" rtl="0">
              <a:lnSpc>
                <a:spcPct val="150000"/>
              </a:lnSpc>
              <a:spcBef>
                <a:spcPts val="0"/>
              </a:spcBef>
              <a:spcAft>
                <a:spcPts val="0"/>
              </a:spcAft>
              <a:buSzPts val="2800"/>
              <a:buFont typeface="Times New Roman"/>
              <a:buChar char="•"/>
            </a:pPr>
            <a:r>
              <a:rPr lang="en-US" sz="2000" dirty="0">
                <a:solidFill>
                  <a:srgbClr val="202124"/>
                </a:solidFill>
                <a:highlight>
                  <a:srgbClr val="FFFFFF"/>
                </a:highlight>
                <a:latin typeface="Times New Roman"/>
                <a:ea typeface="Times New Roman"/>
                <a:cs typeface="Times New Roman"/>
                <a:sym typeface="Times New Roman"/>
              </a:rPr>
              <a:t>Now with the three steps done, the cascade classifier is trained to find the face in the image during stage 4.</a:t>
            </a:r>
            <a:endParaRPr sz="2500" dirty="0">
              <a:highlight>
                <a:srgbClr val="FFFFFF"/>
              </a:highlight>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1"/>
          <p:cNvSpPr txBox="1">
            <a:spLocks noGrp="1"/>
          </p:cNvSpPr>
          <p:nvPr>
            <p:ph type="title"/>
          </p:nvPr>
        </p:nvSpPr>
        <p:spPr>
          <a:xfrm>
            <a:off x="838200" y="0"/>
            <a:ext cx="10515600" cy="1531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a:buNone/>
            </a:pPr>
            <a:r>
              <a:rPr lang="en-US" sz="3900" b="1">
                <a:latin typeface="Times New Roman"/>
                <a:ea typeface="Times New Roman"/>
                <a:cs typeface="Times New Roman"/>
                <a:sym typeface="Times New Roman"/>
              </a:rPr>
              <a:t>FACE DETECTION - WORKING OF HAAR CASCADES ALGORITHM</a:t>
            </a:r>
            <a:endParaRPr sz="3900" b="1">
              <a:latin typeface="Times New Roman"/>
              <a:ea typeface="Times New Roman"/>
              <a:cs typeface="Times New Roman"/>
              <a:sym typeface="Times New Roman"/>
            </a:endParaRPr>
          </a:p>
        </p:txBody>
      </p:sp>
      <p:pic>
        <p:nvPicPr>
          <p:cNvPr id="134" name="Google Shape;134;p21"/>
          <p:cNvPicPr preferRelativeResize="0"/>
          <p:nvPr/>
        </p:nvPicPr>
        <p:blipFill rotWithShape="1">
          <a:blip r:embed="rId3">
            <a:alphaModFix/>
          </a:blip>
          <a:srcRect b="10338"/>
          <a:stretch/>
        </p:blipFill>
        <p:spPr>
          <a:xfrm>
            <a:off x="4361852" y="1751250"/>
            <a:ext cx="7770400" cy="3918901"/>
          </a:xfrm>
          <a:prstGeom prst="rect">
            <a:avLst/>
          </a:prstGeom>
          <a:noFill/>
          <a:ln>
            <a:noFill/>
          </a:ln>
        </p:spPr>
      </p:pic>
      <p:pic>
        <p:nvPicPr>
          <p:cNvPr id="135" name="Google Shape;135;p21"/>
          <p:cNvPicPr preferRelativeResize="0"/>
          <p:nvPr/>
        </p:nvPicPr>
        <p:blipFill>
          <a:blip r:embed="rId4">
            <a:alphaModFix/>
          </a:blip>
          <a:stretch>
            <a:fillRect/>
          </a:stretch>
        </p:blipFill>
        <p:spPr>
          <a:xfrm>
            <a:off x="906975" y="2330877"/>
            <a:ext cx="3454875" cy="292585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1143</Words>
  <Application>Microsoft Office PowerPoint</Application>
  <PresentationFormat>Widescreen</PresentationFormat>
  <Paragraphs>122</Paragraphs>
  <Slides>25</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Times New Roman</vt:lpstr>
      <vt:lpstr>Office Theme</vt:lpstr>
      <vt:lpstr>FACIAL RECOGNITION ATTENDANCE</vt:lpstr>
      <vt:lpstr>ABSTRACT</vt:lpstr>
      <vt:lpstr>EXISTING SYSTEM</vt:lpstr>
      <vt:lpstr>PROPOSED SYSTEM</vt:lpstr>
      <vt:lpstr>ADVANTAGES OF PROPOSED SYSTEM</vt:lpstr>
      <vt:lpstr>ALGORITHMS USED</vt:lpstr>
      <vt:lpstr>FACE DETECTION - WORKING OF HAAR CASCADES ALGORITHM</vt:lpstr>
      <vt:lpstr>FACE DETECTION - WORKING OF HAAR CASCADES ALGORITHM</vt:lpstr>
      <vt:lpstr>FACE DETECTION - WORKING OF HAAR CASCADES ALGORITHM</vt:lpstr>
      <vt:lpstr>FACE RECOGNITION - WORKING OF LBPH ALGORITHM</vt:lpstr>
      <vt:lpstr>FACE RECOGNITION - WORKING OF LBPH ALGORITHM</vt:lpstr>
      <vt:lpstr>FACE RECOGNITION - WORKING OF LBPH ALGORITHM</vt:lpstr>
      <vt:lpstr>HARDWARE SPECIFICATIONS</vt:lpstr>
      <vt:lpstr>SOFTWARE SPECIFICATIONS</vt:lpstr>
      <vt:lpstr>MODULES</vt:lpstr>
      <vt:lpstr>SYSTEM FLOW DIAGRAM</vt:lpstr>
      <vt:lpstr>PowerPoint Presentation</vt:lpstr>
      <vt:lpstr>FRONT END DESIGN</vt:lpstr>
      <vt:lpstr>CHECK CAMERA</vt:lpstr>
      <vt:lpstr>CAPTURE FACES</vt:lpstr>
      <vt:lpstr>FACE DATABASE</vt:lpstr>
      <vt:lpstr>RECOGNIZE &amp; MARK ATTENDANCE</vt:lpstr>
      <vt:lpstr>ATTENDANCE SHEET REPORT</vt:lpstr>
      <vt:lpstr>FUTURE SCOPE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FACIAL RECOGNITION ATTENDANCE</dc:title>
  <cp:lastModifiedBy>Uvan Sankar K</cp:lastModifiedBy>
  <cp:revision>4</cp:revision>
  <dcterms:modified xsi:type="dcterms:W3CDTF">2020-11-22T12:31:59Z</dcterms:modified>
</cp:coreProperties>
</file>